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Lst>
  <p:sldSz cy="5143500" cx="9144000"/>
  <p:notesSz cx="6858000" cy="9144000"/>
  <p:embeddedFontLst>
    <p:embeddedFont>
      <p:font typeface="Raleway"/>
      <p:regular r:id="rId300"/>
      <p:bold r:id="rId301"/>
      <p:italic r:id="rId302"/>
      <p:boldItalic r:id="rId303"/>
    </p:embeddedFont>
    <p:embeddedFont>
      <p:font typeface="Lato"/>
      <p:regular r:id="rId304"/>
      <p:bold r:id="rId305"/>
      <p:italic r:id="rId306"/>
      <p:boldItalic r:id="rId3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297" Type="http://schemas.openxmlformats.org/officeDocument/2006/relationships/slide" Target="slides/slide292.xml"/><Relationship Id="rId36" Type="http://schemas.openxmlformats.org/officeDocument/2006/relationships/slide" Target="slides/slide31.xml"/><Relationship Id="rId175" Type="http://schemas.openxmlformats.org/officeDocument/2006/relationships/slide" Target="slides/slide170.xml"/><Relationship Id="rId296" Type="http://schemas.openxmlformats.org/officeDocument/2006/relationships/slide" Target="slides/slide291.xml"/><Relationship Id="rId39" Type="http://schemas.openxmlformats.org/officeDocument/2006/relationships/slide" Target="slides/slide34.xml"/><Relationship Id="rId174" Type="http://schemas.openxmlformats.org/officeDocument/2006/relationships/slide" Target="slides/slide169.xml"/><Relationship Id="rId295" Type="http://schemas.openxmlformats.org/officeDocument/2006/relationships/slide" Target="slides/slide290.xml"/><Relationship Id="rId38" Type="http://schemas.openxmlformats.org/officeDocument/2006/relationships/slide" Target="slides/slide33.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271" Type="http://schemas.openxmlformats.org/officeDocument/2006/relationships/slide" Target="slides/slide266.xml"/><Relationship Id="rId87" Type="http://schemas.openxmlformats.org/officeDocument/2006/relationships/slide" Target="slides/slide82.xml"/><Relationship Id="rId270" Type="http://schemas.openxmlformats.org/officeDocument/2006/relationships/slide" Target="slides/slide265.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142" Type="http://schemas.openxmlformats.org/officeDocument/2006/relationships/slide" Target="slides/slide137.xml"/><Relationship Id="rId263" Type="http://schemas.openxmlformats.org/officeDocument/2006/relationships/slide" Target="slides/slide258.xml"/><Relationship Id="rId141" Type="http://schemas.openxmlformats.org/officeDocument/2006/relationships/slide" Target="slides/slide136.xml"/><Relationship Id="rId262" Type="http://schemas.openxmlformats.org/officeDocument/2006/relationships/slide" Target="slides/slide257.xml"/><Relationship Id="rId140" Type="http://schemas.openxmlformats.org/officeDocument/2006/relationships/slide" Target="slides/slide135.xml"/><Relationship Id="rId261" Type="http://schemas.openxmlformats.org/officeDocument/2006/relationships/slide" Target="slides/slide256.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slide" Target="slides/slide255.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293" Type="http://schemas.openxmlformats.org/officeDocument/2006/relationships/slide" Target="slides/slide288.xml"/><Relationship Id="rId65" Type="http://schemas.openxmlformats.org/officeDocument/2006/relationships/slide" Target="slides/slide60.xml"/><Relationship Id="rId171" Type="http://schemas.openxmlformats.org/officeDocument/2006/relationships/slide" Target="slides/slide166.xml"/><Relationship Id="rId292" Type="http://schemas.openxmlformats.org/officeDocument/2006/relationships/slide" Target="slides/slide287.xml"/><Relationship Id="rId68" Type="http://schemas.openxmlformats.org/officeDocument/2006/relationships/slide" Target="slides/slide63.xml"/><Relationship Id="rId170" Type="http://schemas.openxmlformats.org/officeDocument/2006/relationships/slide" Target="slides/slide165.xml"/><Relationship Id="rId291" Type="http://schemas.openxmlformats.org/officeDocument/2006/relationships/slide" Target="slides/slide286.xml"/><Relationship Id="rId67" Type="http://schemas.openxmlformats.org/officeDocument/2006/relationships/slide" Target="slides/slide62.xml"/><Relationship Id="rId290" Type="http://schemas.openxmlformats.org/officeDocument/2006/relationships/slide" Target="slides/slide285.xml"/><Relationship Id="rId60" Type="http://schemas.openxmlformats.org/officeDocument/2006/relationships/slide" Target="slides/slide55.xml"/><Relationship Id="rId165" Type="http://schemas.openxmlformats.org/officeDocument/2006/relationships/slide" Target="slides/slide160.xml"/><Relationship Id="rId286" Type="http://schemas.openxmlformats.org/officeDocument/2006/relationships/slide" Target="slides/slide281.xml"/><Relationship Id="rId69" Type="http://schemas.openxmlformats.org/officeDocument/2006/relationships/slide" Target="slides/slide64.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282" Type="http://schemas.openxmlformats.org/officeDocument/2006/relationships/slide" Target="slides/slide277.xml"/><Relationship Id="rId54" Type="http://schemas.openxmlformats.org/officeDocument/2006/relationships/slide" Target="slides/slide49.xml"/><Relationship Id="rId160" Type="http://schemas.openxmlformats.org/officeDocument/2006/relationships/slide" Target="slides/slide155.xml"/><Relationship Id="rId281" Type="http://schemas.openxmlformats.org/officeDocument/2006/relationships/slide" Target="slides/slide276.xml"/><Relationship Id="rId57" Type="http://schemas.openxmlformats.org/officeDocument/2006/relationships/slide" Target="slides/slide52.xml"/><Relationship Id="rId280" Type="http://schemas.openxmlformats.org/officeDocument/2006/relationships/slide" Target="slides/slide275.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275" Type="http://schemas.openxmlformats.org/officeDocument/2006/relationships/slide" Target="slides/slide270.xml"/><Relationship Id="rId58" Type="http://schemas.openxmlformats.org/officeDocument/2006/relationships/slide" Target="slides/slide53.xml"/><Relationship Id="rId153" Type="http://schemas.openxmlformats.org/officeDocument/2006/relationships/slide" Target="slides/slide148.xml"/><Relationship Id="rId274" Type="http://schemas.openxmlformats.org/officeDocument/2006/relationships/slide" Target="slides/slide269.xml"/><Relationship Id="rId152" Type="http://schemas.openxmlformats.org/officeDocument/2006/relationships/slide" Target="slides/slide147.xml"/><Relationship Id="rId273" Type="http://schemas.openxmlformats.org/officeDocument/2006/relationships/slide" Target="slides/slide268.xml"/><Relationship Id="rId151" Type="http://schemas.openxmlformats.org/officeDocument/2006/relationships/slide" Target="slides/slide146.xml"/><Relationship Id="rId272" Type="http://schemas.openxmlformats.org/officeDocument/2006/relationships/slide" Target="slides/slide267.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156" Type="http://schemas.openxmlformats.org/officeDocument/2006/relationships/slide" Target="slides/slide151.xml"/><Relationship Id="rId277" Type="http://schemas.openxmlformats.org/officeDocument/2006/relationships/slide" Target="slides/slide272.xml"/><Relationship Id="rId155" Type="http://schemas.openxmlformats.org/officeDocument/2006/relationships/slide" Target="slides/slide150.xml"/><Relationship Id="rId276" Type="http://schemas.openxmlformats.org/officeDocument/2006/relationships/slide" Target="slides/slide271.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305" Type="http://schemas.openxmlformats.org/officeDocument/2006/relationships/font" Target="fonts/Lato-bold.fntdata"/><Relationship Id="rId304" Type="http://schemas.openxmlformats.org/officeDocument/2006/relationships/font" Target="fonts/Lato-regular.fntdata"/><Relationship Id="rId303" Type="http://schemas.openxmlformats.org/officeDocument/2006/relationships/font" Target="fonts/Raleway-boldItalic.fntdata"/><Relationship Id="rId302" Type="http://schemas.openxmlformats.org/officeDocument/2006/relationships/font" Target="fonts/Raleway-italic.fntdata"/><Relationship Id="rId307" Type="http://schemas.openxmlformats.org/officeDocument/2006/relationships/font" Target="fonts/Lato-boldItalic.fntdata"/><Relationship Id="rId306" Type="http://schemas.openxmlformats.org/officeDocument/2006/relationships/font" Target="fonts/Lato-italic.fntdata"/><Relationship Id="rId301" Type="http://schemas.openxmlformats.org/officeDocument/2006/relationships/font" Target="fonts/Raleway-bold.fntdata"/><Relationship Id="rId300" Type="http://schemas.openxmlformats.org/officeDocument/2006/relationships/font" Target="fonts/Raleway-regular.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3ffb9d99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3ffb9d99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53ffb9d99e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53ffb9d99e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53ffb9d99e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53ffb9d99e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53ffb9d99e_0_1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53ffb9d99e_0_1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53ffb9d99e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53ffb9d99e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53ffb9d99e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53ffb9d99e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53ffb9d99e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53ffb9d99e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3ffb9d99e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53ffb9d99e_0_1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3ffb9d99e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53ffb9d99e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53ffb9d99e_0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53ffb9d99e_0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53ffb9d99e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53ffb9d99e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3ffb9d99e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3ffb9d99e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3ffb9d99e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3ffb9d99e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3ffb9d99e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53ffb9d99e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3ffb9d99e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53ffb9d99e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3ffb9d99e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3ffb9d99e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3ffb9d99e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3ffb9d99e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53ffb9d99e_0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53ffb9d99e_0_1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53ffb9d99e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53ffb9d99e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53ffb9d99e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53ffb9d99e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3ffb9d99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53ffb9d99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53ffb9d99e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53ffb9d99e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3ffb9d99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3ffb9d99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53ffb9d99e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53ffb9d99e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3ffb9d99e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3ffb9d99e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53ffb9d99e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53ffb9d99e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53ffb9d99e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53ffb9d99e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3ffb9d99e_0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53ffb9d99e_0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53ffb9d99e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53ffb9d99e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3ffb9d99e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53ffb9d99e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53ffb9d99e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53ffb9d99e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3ffb9d99e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53ffb9d99e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53ffb9d99e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53ffb9d99e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3ffb9d99e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3ffb9d99e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53ffb9d99e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53ffb9d99e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53ffb9d99e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53ffb9d99e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53ffb9d99e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53ffb9d99e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3ffb9d99e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53ffb9d99e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53ffb9d99e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53ffb9d99e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53ffb9d99e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53ffb9d99e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53ffb9d99e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53ffb9d99e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53ffb9d99e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53ffb9d99e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53ffb9d99e_0_1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53ffb9d99e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53ffb9d99e_0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53ffb9d99e_0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3ffb9d99e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3ffb9d99e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53ffb9d99e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53ffb9d99e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53ffb9d99e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53ffb9d99e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53ffb9d99e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53ffb9d99e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53ffb9d99e_0_1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53ffb9d99e_0_1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3ffb9d99e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53ffb9d99e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53ffb9d99e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53ffb9d99e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53ffb9d99e_0_1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53ffb9d99e_0_1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53ffb9d99e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53ffb9d99e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53ffb9d99e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53ffb9d99e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53ffb9d99e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53ffb9d99e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3ffb9d99e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3ffb9d99e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53ffb9d99e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53ffb9d99e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53ffb9d99e_0_1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53ffb9d99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53ffb9d99e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253ffb9d99e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53ffb9d99e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53ffb9d99e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53ffb9d99e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53ffb9d99e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53ffb9d99e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53ffb9d99e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253ffb9d99e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253ffb9d99e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53ffb9d99e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253ffb9d99e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253ffb9d99e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253ffb9d99e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53ffb9d99e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53ffb9d99e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3ffb9d99e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3ffb9d99e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3ffb9d99e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53ffb9d99e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53ffb9d99e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53ffb9d99e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53ffb9d99e_0_1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53ffb9d99e_0_1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53ffb9d99e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53ffb9d99e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53ffb9d99e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53ffb9d99e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53ffb9d99e_0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53ffb9d99e_0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3ffb9d99e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3ffb9d99e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53ffb9d99e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53ffb9d99e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53ffb9d99e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53ffb9d99e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53ffb9d99e_0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53ffb9d99e_0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ffb9d99e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3ffb9d99e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53ffb9d99e_0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53ffb9d99e_0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53ffb9d99e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53ffb9d99e_0_1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53ffb9d99e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53ffb9d99e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53ffb9d99e_0_1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53ffb9d99e_0_1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53ffb9d99e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53ffb9d99e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253ffb9d99e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253ffb9d99e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53ffb9d99e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53ffb9d99e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53ffb9d99e_0_1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53ffb9d99e_0_1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53ffb9d99e_0_1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53ffb9d99e_0_1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253ffb9d99e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253ffb9d99e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3ffb9d99e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3ffb9d99e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53ffb9d99e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253ffb9d99e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253ffb9d99e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253ffb9d99e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53ffb9d99e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53ffb9d99e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53ffb9d99e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53ffb9d99e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53ffb9d99e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53ffb9d99e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53ffb9d99e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53ffb9d99e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53ffb9d99e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53ffb9d99e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53ffb9d99e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53ffb9d99e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53ffb9d99e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53ffb9d99e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53ffb9d99e_0_1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53ffb9d99e_0_1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3ffb9d99e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3ffb9d99e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53ffb9d99e_0_1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53ffb9d99e_0_1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53ffb9d99e_0_1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53ffb9d99e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53ffb9d99e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53ffb9d99e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53ffb9d99e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53ffb9d99e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53ffb9d99e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3ffb9d99e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53ffb9d99e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53ffb9d99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53ffb9d99e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53ffb9d99e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53ffb9d99e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253ffb9d99e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53ffb9d99e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53ffb9d99e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53ffb9d99e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53ffb9d99e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3ffb9d99e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3ffb9d99e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3ffb9d99e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3ffb9d99e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53ffb9d99e_0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53ffb9d99e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53ffb9d99e_0_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53ffb9d99e_0_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53ffb9d99e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53ffb9d99e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53ffb9d99e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53ffb9d99e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53ffb9d99e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53ffb9d99e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53ffb9d99e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53ffb9d99e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53ffb9d99e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53ffb9d99e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53ffb9d99e_0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53ffb9d99e_0_1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53ffb9d99e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53ffb9d99e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53ffb9d99e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53ffb9d99e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53ffb9d99e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53ffb9d99e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53ffb9d99e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53ffb9d99e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253ffb9d99e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253ffb9d99e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53ffb9d99e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53ffb9d99e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3ffb9d99e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3ffb9d99e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253ffb9d99e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253ffb9d99e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53ffb9d99e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53ffb9d99e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53ffb9d99e_0_1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53ffb9d99e_0_1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53ffb9d99e_0_1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53ffb9d99e_0_1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53ffb9d99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53ffb9d99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53ffb9d99e_0_1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53ffb9d99e_0_1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3ffb9d99e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3ffb9d99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53ffb9d99e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53ffb9d99e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53ffb9d99e_0_1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53ffb9d99e_0_1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253ffb9d99e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253ffb9d99e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53ffb9d99e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53ffb9d99e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53ffb9d99e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53ffb9d99e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53ffb9d99e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53ffb9d99e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53ffb9d99e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53ffb9d99e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53ffb9d99e_0_1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53ffb9d99e_0_1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53ffb9d99e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53ffb9d99e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53ffb9d99e_0_1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53ffb9d99e_0_1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53ffb9d99e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53ffb9d99e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53ffb9d99e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53ffb9d99e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53ffb9d99e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53ffb9d99e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3ffb9d99e_0_1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53ffb9d99e_0_1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53ffb9d99e_0_1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53ffb9d99e_0_1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53ffb9d99e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53ffb9d99e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53ffb9d99e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53ffb9d99e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53ffb9d99e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53ffb9d99e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53ffb9d99e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53ffb9d99e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53ffb9d99e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53ffb9d99e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53ffb9d99e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53ffb9d99e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3ffb9d99e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3ffb9d99e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53ffb9d99e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53ffb9d99e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53ffb9d99e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53ffb9d99e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53ffb9d99e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53ffb9d99e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53ffb9d99e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53ffb9d99e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53ffb9d99e_0_1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53ffb9d99e_0_1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53ffb9d99e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53ffb9d99e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253ffb9d99e_0_1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253ffb9d99e_0_1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53ffb9d99e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53ffb9d99e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53ffb9d99e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53ffb9d99e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53ffb9d99e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53ffb9d99e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3ffb9d99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3ffb9d99e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53ffb9d99e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53ffb9d99e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53ffb9d99e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53ffb9d99e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53ffb9d99e_0_2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53ffb9d99e_0_2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53ffb9d99e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53ffb9d99e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253ffb9d99e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253ffb9d99e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53ffb9d99e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53ffb9d99e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53ffb9d99e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53ffb9d99e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53ffb9d99e_0_2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53ffb9d99e_0_2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53ffb9d99e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53ffb9d99e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53ffb9d99e_0_2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53ffb9d99e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53ffb9d99e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53ffb9d99e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53ffb9d99e_0_2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53ffb9d99e_0_2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53ffb9d99e_0_2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53ffb9d99e_0_2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253ffb9d99e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253ffb9d99e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53ffb9d99e_0_2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53ffb9d99e_0_2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53ffb9d99e_0_2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53ffb9d99e_0_2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53ffb9d99e_0_2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53ffb9d99e_0_2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53ffb9d99e_0_2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53ffb9d99e_0_2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7" name="Shape 1647"/>
        <p:cNvGrpSpPr/>
        <p:nvPr/>
      </p:nvGrpSpPr>
      <p:grpSpPr>
        <a:xfrm>
          <a:off x="0" y="0"/>
          <a:ext cx="0" cy="0"/>
          <a:chOff x="0" y="0"/>
          <a:chExt cx="0" cy="0"/>
        </a:xfrm>
      </p:grpSpPr>
      <p:sp>
        <p:nvSpPr>
          <p:cNvPr id="1648" name="Google Shape;1648;g253ffb9d99e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9" name="Google Shape;1649;g253ffb9d99e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253ffb9d99e_0_2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253ffb9d99e_0_2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53ffb9d99e_0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53ffb9d99e_0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3ffb9d99e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3ffb9d99e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53ffb9d99e_0_2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53ffb9d99e_0_2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g253ffb9d99e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3" name="Google Shape;1673;g253ffb9d99e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53ffb9d99e_0_2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53ffb9d99e_0_2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g253ffb9d99e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4" name="Google Shape;1684;g253ffb9d99e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253ffb9d99e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253ffb9d99e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253ffb9d99e_0_2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253ffb9d99e_0_2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53ffb9d99e_0_2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53ffb9d99e_0_2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53ffb9d99e_0_2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53ffb9d99e_0_2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253ffb9d99e_0_2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253ffb9d99e_0_2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253ffb9d99e_0_2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253ffb9d99e_0_2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53ffb9d99e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53ffb9d99e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53ffb9d99e_0_1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53ffb9d99e_0_1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253ffb9d99e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253ffb9d99e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53ffb9d99e_0_2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53ffb9d99e_0_2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253ffb9d99e_0_2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253ffb9d99e_0_2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53ffb9d99e_0_2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53ffb9d99e_0_2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53ffb9d99e_0_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53ffb9d99e_0_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253ffb9d99e_0_2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253ffb9d99e_0_2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253ffb9d99e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253ffb9d99e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53ffb9d99e_0_2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53ffb9d99e_0_2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53ffb9d99e_0_2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53ffb9d99e_0_2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3ffb9d99e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3ffb9d99e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53ffb9d99e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5" name="Google Shape;1785;g253ffb9d99e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53ffb9d99e_0_2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253ffb9d99e_0_2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253ffb9d99e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253ffb9d99e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31233fc7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31233fc7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g253ffb9d99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253ffb9d99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53ffb9d99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53ffb9d99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3ffb9d99e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3ffb9d99e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3ffb9d99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3ffb9d99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3ffb9d99e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3ffb9d99e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3ffb9d99e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3ffb9d99e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3ffb9d99e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3ffb9d99e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3ffb9d99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3ffb9d99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53ffb9d99e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53ffb9d99e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3ffb9d99e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3ffb9d99e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3ffb9d99e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3ffb9d99e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3ffb9d99e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3ffb9d99e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3ffb9d99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3ffb9d99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3ffb9d99e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3ffb9d99e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53ffb9d99e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53ffb9d99e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3ffb9d99e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3ffb9d99e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53ffb9d99e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53ffb9d99e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53ffb9d99e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53ffb9d99e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53ffb9d99e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53ffb9d99e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3ffb9d99e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3ffb9d99e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3ffb9d99e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53ffb9d99e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53ffb9d99e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53ffb9d99e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3ffb9d99e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3ffb9d99e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3ffb9d99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3ffb9d99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53ffb9d99e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53ffb9d99e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53ffb9d99e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53ffb9d99e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3ffb9d99e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53ffb9d99e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3ffb9d99e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3ffb9d99e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53ffb9d99e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53ffb9d99e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3ffb9d99e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3ffb9d99e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3ffb9d99e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53ffb9d99e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53ffb9d99e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53ffb9d99e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53ffb9d99e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53ffb9d99e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3ffb9d99e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3ffb9d99e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3ffb9d99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3ffb9d99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53ffb9d99e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53ffb9d99e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53ffb9d99e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53ffb9d99e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53ffb9d99e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53ffb9d99e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3ffb9d99e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3ffb9d99e_0_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3ffb9d99e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3ffb9d99e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3ffb9d99e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3ffb9d99e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3ffb9d99e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53ffb9d99e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53ffb9d99e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53ffb9d99e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53ffb9d99e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53ffb9d99e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53ffb9d99e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53ffb9d99e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3ffb9d99e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3ffb9d99e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3ffb9d99e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3ffb9d99e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53ffb9d99e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53ffb9d99e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53ffb9d99e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53ffb9d99e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3ffb9d99e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3ffb9d99e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53ffb9d99e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53ffb9d99e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53ffb9d99e_0_9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53ffb9d99e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53ffb9d99e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53ffb9d99e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53ffb9d99e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53ffb9d99e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3ffb9d99e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3ffb9d99e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3ffb9d99e_0_1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3ffb9d99e_0_1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3ffb9d99e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3ffb9d99e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53ffb9d99e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53ffb9d99e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53ffb9d99e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53ffb9d99e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53ffb9d99e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53ffb9d99e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53ffb9d99e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3ffb9d99e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3ffb9d99e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3ffb9d99e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3ffb9d99e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53ffb9d99e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3ffb9d99e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53ffb9d99e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3ffb9d99e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53ffb9d99e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53ffb9d99e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53ffb9d99e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53ffb9d99e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53ffb9d99e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53ffb9d99e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53ffb9d99e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53ffb9d99e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53ffb9d99e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53ffb9d99e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53ffb9d99e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53ffb9d99e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53ffb9d99e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53ffb9d99e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53ffb9d99e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3ffb9d99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3ffb9d99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53ffb9d99e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53ffb9d99e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53ffb9d99e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53ffb9d99e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53ffb9d99e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53ffb9d99e_0_1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53ffb9d99e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53ffb9d99e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53ffb9d99e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53ffb9d99e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api/10.x/Illuminate/Database/Eloquent/Builder.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5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4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8.png"/><Relationship Id="rId4" Type="http://schemas.openxmlformats.org/officeDocument/2006/relationships/image" Target="../media/image4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5.png"/><Relationship Id="rId4" Type="http://schemas.openxmlformats.org/officeDocument/2006/relationships/image" Target="../media/image5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1.png"/><Relationship Id="rId4" Type="http://schemas.openxmlformats.org/officeDocument/2006/relationships/image" Target="../media/image5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4.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6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7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6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laravel.com/api/10.x/Illuminate/Database/Eloquent/Model.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7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02.png"/><Relationship Id="rId4" Type="http://schemas.openxmlformats.org/officeDocument/2006/relationships/image" Target="../media/image7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8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83.png"/><Relationship Id="rId4" Type="http://schemas.openxmlformats.org/officeDocument/2006/relationships/image" Target="../media/image8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9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8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9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8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9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9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9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9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03.png"/><Relationship Id="rId4" Type="http://schemas.openxmlformats.org/officeDocument/2006/relationships/image" Target="../media/image95.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9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10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0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9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laravel.com/api/10.x/Illuminate/Database/Eloquent/Model.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0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0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1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16.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stackoverflow.com/questions/441001/possible-to-do-a-mysql-foreign-key-to-one-of-two-possible-tables" TargetMode="Externa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18.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0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26.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10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21.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1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0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25.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0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10.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1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12.png"/><Relationship Id="rId4" Type="http://schemas.openxmlformats.org/officeDocument/2006/relationships/image" Target="../media/image117.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1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28.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24.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2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22.png"/><Relationship Id="rId4" Type="http://schemas.openxmlformats.org/officeDocument/2006/relationships/image" Target="../media/image120.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3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3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29.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36.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38.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39.png"/><Relationship Id="rId4" Type="http://schemas.openxmlformats.org/officeDocument/2006/relationships/image" Target="../media/image13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4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56.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35.png"/><Relationship Id="rId4" Type="http://schemas.openxmlformats.org/officeDocument/2006/relationships/image" Target="../media/image134.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30.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4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hyperlink" Target="https://laravel.com/api/10.x/Illuminate/Support/Collection.html" TargetMode="External"/><Relationship Id="rId4" Type="http://schemas.openxmlformats.org/officeDocument/2006/relationships/hyperlink" Target="https://laravel.com/api/10.x/Illuminate/Database/Eloquent/Collection.html" TargetMode="Externa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hyperlink" Target="https://laravel.com/docs/10.x/eloquent-collections#available-methods" TargetMode="Externa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37.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hyperlink" Target="https://laravel.com/api/10.x/Illuminate/Database/Eloquent/Casts/Attribute.html"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41.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42.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44.png"/><Relationship Id="rId4" Type="http://schemas.openxmlformats.org/officeDocument/2006/relationships/image" Target="../media/image14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158.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4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5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hyperlink" Target="https://laravel.com/docs/10.x/eloquent-mutators#attribute-cast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4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147.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15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51.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150.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148.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54.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61.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60.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57.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68.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hyperlink" Target="https://www.php.net/manual/en/datetime.format.php" TargetMode="Externa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hyperlink" Target="https://refactoring.guru/design-patterns/factory-method"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166.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159.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70.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16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69.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62.png"/><Relationship Id="rId4" Type="http://schemas.openxmlformats.org/officeDocument/2006/relationships/image" Target="../media/image16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167.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www.linkedin.com/company/programmer-zaman-now/" TargetMode="External"/><Relationship Id="rId9" Type="http://schemas.openxmlformats.org/officeDocument/2006/relationships/hyperlink" Target="https://tiktok.com/@programmerzamannow" TargetMode="External"/><Relationship Id="rId5" Type="http://schemas.openxmlformats.org/officeDocument/2006/relationships/hyperlink" Target="https://facebook.com/ProgrammerZamanNow" TargetMode="External"/><Relationship Id="rId6" Type="http://schemas.openxmlformats.org/officeDocument/2006/relationships/hyperlink" Target="https://www.instagram.com/programmerzamannow" TargetMode="External"/><Relationship Id="rId7" Type="http://schemas.openxmlformats.org/officeDocument/2006/relationships/hyperlink" Target="https://www.youtube.com/c/ProgrammerZamanNow" TargetMode="External"/><Relationship Id="rId8"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ww.php.net/manual/en/language.oop5.magic.php"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en.wikipedia.org/wiki/Universally_unique_identifier"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Eloquent</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 Baru</a:t>
            </a:r>
            <a:endParaRPr/>
          </a:p>
        </p:txBody>
      </p:sp>
      <p:pic>
        <p:nvPicPr>
          <p:cNvPr id="662" name="Google Shape;662;p112"/>
          <p:cNvPicPr preferRelativeResize="0"/>
          <p:nvPr/>
        </p:nvPicPr>
        <p:blipFill>
          <a:blip r:embed="rId3">
            <a:alphaModFix/>
          </a:blip>
          <a:stretch>
            <a:fillRect/>
          </a:stretch>
        </p:blipFill>
        <p:spPr>
          <a:xfrm>
            <a:off x="152400" y="2006250"/>
            <a:ext cx="8839200" cy="134112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Kolom di Migration</a:t>
            </a:r>
            <a:endParaRPr/>
          </a:p>
        </p:txBody>
      </p:sp>
      <p:pic>
        <p:nvPicPr>
          <p:cNvPr id="668" name="Google Shape;668;p113"/>
          <p:cNvPicPr preferRelativeResize="0"/>
          <p:nvPr/>
        </p:nvPicPr>
        <p:blipFill>
          <a:blip r:embed="rId3">
            <a:alphaModFix/>
          </a:blip>
          <a:stretch>
            <a:fillRect/>
          </a:stretch>
        </p:blipFill>
        <p:spPr>
          <a:xfrm>
            <a:off x="152400" y="2006250"/>
            <a:ext cx="8166973"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Global Scope</a:t>
            </a:r>
            <a:endParaRPr/>
          </a:p>
        </p:txBody>
      </p:sp>
      <p:sp>
        <p:nvSpPr>
          <p:cNvPr id="674" name="Google Shape;674;p1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Global Scope, kita perlu membuat Scope terlebih dahulu menggunakan perintah</a:t>
            </a:r>
            <a:br>
              <a:rPr lang="id"/>
            </a:br>
            <a:r>
              <a:rPr lang="id"/>
              <a:t>php artisan make:scope NamaScope</a:t>
            </a:r>
            <a:endParaRPr/>
          </a:p>
          <a:p>
            <a:pPr indent="-311150" lvl="0" marL="457200" rtl="0" algn="l">
              <a:spcBef>
                <a:spcPts val="0"/>
              </a:spcBef>
              <a:spcAft>
                <a:spcPts val="0"/>
              </a:spcAft>
              <a:buSzPts val="1300"/>
              <a:buChar char="●"/>
            </a:pPr>
            <a:r>
              <a:rPr lang="id"/>
              <a:t>Selanjutnya kita bisa tambahkan isi kondisi pada Scope yang sudah kita buat</a:t>
            </a:r>
            <a:endParaRPr/>
          </a:p>
          <a:p>
            <a:pPr indent="-311150" lvl="0" marL="457200" rtl="0" algn="l">
              <a:spcBef>
                <a:spcPts val="0"/>
              </a:spcBef>
              <a:spcAft>
                <a:spcPts val="0"/>
              </a:spcAft>
              <a:buSzPts val="1300"/>
              <a:buChar char="●"/>
            </a:pPr>
            <a:r>
              <a:rPr lang="id"/>
              <a:t>Setelah itu, kita bisa tambahkan Scope yang sudah kita buat ke Model dengan cara meng-override method booted() dan menggunakan method addGlobalScope(scope)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Scope</a:t>
            </a:r>
            <a:endParaRPr/>
          </a:p>
        </p:txBody>
      </p:sp>
      <p:pic>
        <p:nvPicPr>
          <p:cNvPr id="680" name="Google Shape;680;p115"/>
          <p:cNvPicPr preferRelativeResize="0"/>
          <p:nvPr/>
        </p:nvPicPr>
        <p:blipFill>
          <a:blip r:embed="rId3">
            <a:alphaModFix/>
          </a:blip>
          <a:stretch>
            <a:fillRect/>
          </a:stretch>
        </p:blipFill>
        <p:spPr>
          <a:xfrm>
            <a:off x="152400" y="2006250"/>
            <a:ext cx="8839200" cy="176950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Active Scope</a:t>
            </a:r>
            <a:endParaRPr/>
          </a:p>
        </p:txBody>
      </p:sp>
      <p:pic>
        <p:nvPicPr>
          <p:cNvPr id="686" name="Google Shape;686;p116"/>
          <p:cNvPicPr preferRelativeResize="0"/>
          <p:nvPr/>
        </p:nvPicPr>
        <p:blipFill>
          <a:blip r:embed="rId3">
            <a:alphaModFix/>
          </a:blip>
          <a:stretch>
            <a:fillRect/>
          </a:stretch>
        </p:blipFill>
        <p:spPr>
          <a:xfrm>
            <a:off x="152400" y="2006250"/>
            <a:ext cx="8839201" cy="226046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692" name="Google Shape;692;p117"/>
          <p:cNvPicPr preferRelativeResize="0"/>
          <p:nvPr/>
        </p:nvPicPr>
        <p:blipFill>
          <a:blip r:embed="rId3">
            <a:alphaModFix/>
          </a:blip>
          <a:stretch>
            <a:fillRect/>
          </a:stretch>
        </p:blipFill>
        <p:spPr>
          <a:xfrm>
            <a:off x="152400" y="2006250"/>
            <a:ext cx="8839199" cy="296043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Global Scope</a:t>
            </a:r>
            <a:endParaRPr/>
          </a:p>
        </p:txBody>
      </p:sp>
      <p:pic>
        <p:nvPicPr>
          <p:cNvPr id="698" name="Google Shape;698;p118"/>
          <p:cNvPicPr preferRelativeResize="0"/>
          <p:nvPr/>
        </p:nvPicPr>
        <p:blipFill>
          <a:blip r:embed="rId3">
            <a:alphaModFix/>
          </a:blip>
          <a:stretch>
            <a:fillRect/>
          </a:stretch>
        </p:blipFill>
        <p:spPr>
          <a:xfrm>
            <a:off x="152400" y="2006250"/>
            <a:ext cx="8839199" cy="288473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Mematikan Global Scope</a:t>
            </a:r>
            <a:endParaRPr/>
          </a:p>
        </p:txBody>
      </p:sp>
      <p:sp>
        <p:nvSpPr>
          <p:cNvPr id="704" name="Google Shape;704;p1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butuh mematikan Global Scope</a:t>
            </a:r>
            <a:endParaRPr/>
          </a:p>
          <a:p>
            <a:pPr indent="-311150" lvl="0" marL="457200" rtl="0" algn="l">
              <a:spcBef>
                <a:spcPts val="0"/>
              </a:spcBef>
              <a:spcAft>
                <a:spcPts val="0"/>
              </a:spcAft>
              <a:buSzPts val="1300"/>
              <a:buChar char="●"/>
            </a:pPr>
            <a:r>
              <a:rPr lang="id"/>
              <a:t>Kita bisa menggunakan method withoutGlobalScope(array) pada Query Builder dengan parameter daftar Global Scope yang ingin kita hilangkan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Mematikan Global Scope</a:t>
            </a:r>
            <a:endParaRPr/>
          </a:p>
        </p:txBody>
      </p:sp>
      <p:pic>
        <p:nvPicPr>
          <p:cNvPr id="710" name="Google Shape;710;p120"/>
          <p:cNvPicPr preferRelativeResize="0"/>
          <p:nvPr/>
        </p:nvPicPr>
        <p:blipFill>
          <a:blip r:embed="rId3">
            <a:alphaModFix/>
          </a:blip>
          <a:stretch>
            <a:fillRect/>
          </a:stretch>
        </p:blipFill>
        <p:spPr>
          <a:xfrm>
            <a:off x="152400" y="2006250"/>
            <a:ext cx="8839200" cy="2955717"/>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Local Scope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146" name="Google Shape;146;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d"/>
              <a:t>composer create-project laravel/laravel=</a:t>
            </a:r>
            <a:r>
              <a:rPr lang="id"/>
              <a:t>v10.2.4 belajar-laravel-eloquent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Local Scope</a:t>
            </a:r>
            <a:endParaRPr/>
          </a:p>
        </p:txBody>
      </p:sp>
      <p:sp>
        <p:nvSpPr>
          <p:cNvPr id="721" name="Google Shape;721;p1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Scope, terdapat Local Scope, perbedaan dari Local Scope adalah, secara default tidak akan aktif, kecuali kita mengaktifkannya ketika melakukan Query</a:t>
            </a:r>
            <a:endParaRPr/>
          </a:p>
          <a:p>
            <a:pPr indent="-311150" lvl="0" marL="457200" rtl="0" algn="l">
              <a:spcBef>
                <a:spcPts val="0"/>
              </a:spcBef>
              <a:spcAft>
                <a:spcPts val="0"/>
              </a:spcAft>
              <a:buSzPts val="1300"/>
              <a:buChar char="●"/>
            </a:pPr>
            <a:r>
              <a:rPr lang="id"/>
              <a:t>Untuk membuat Local Scope, kita bisa membuat method di Model dengan awalan scope lalu diikuti dengan nama scope nya, misal scopeActive(), scopeNonActive(), dan lain-lain</a:t>
            </a:r>
            <a:endParaRPr/>
          </a:p>
          <a:p>
            <a:pPr indent="-311150" lvl="0" marL="457200" rtl="0" algn="l">
              <a:spcBef>
                <a:spcPts val="0"/>
              </a:spcBef>
              <a:spcAft>
                <a:spcPts val="0"/>
              </a:spcAft>
              <a:buSzPts val="1300"/>
              <a:buChar char="●"/>
            </a:pPr>
            <a:r>
              <a:rPr lang="id"/>
              <a:t>Method untuk Local Scope memerlukan parameter Builder yang bisa kita gunakan untuk menggunakan menambah kondisi</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https://laravel.com/api/10.x/Illuminate/Database/Eloquent/Builder.html</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Menggunakan Query Local Scope</a:t>
            </a:r>
            <a:endParaRPr/>
          </a:p>
        </p:txBody>
      </p:sp>
      <p:sp>
        <p:nvSpPr>
          <p:cNvPr id="727" name="Google Shape;727;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menggunakan Local Scope, kita bisa memanggil method nya, diawali dengan lowercase, dan tanpa prefix scope, ketika menggunakan Builder, misal :</a:t>
            </a:r>
            <a:endParaRPr/>
          </a:p>
          <a:p>
            <a:pPr indent="-311150" lvl="0" marL="457200" rtl="0" algn="l">
              <a:spcBef>
                <a:spcPts val="0"/>
              </a:spcBef>
              <a:spcAft>
                <a:spcPts val="0"/>
              </a:spcAft>
              <a:buSzPts val="1300"/>
              <a:buChar char="●"/>
            </a:pPr>
            <a:r>
              <a:rPr lang="id"/>
              <a:t>Local Scope scopeActive(), dipanggil active()</a:t>
            </a:r>
            <a:endParaRPr/>
          </a:p>
          <a:p>
            <a:pPr indent="-311150" lvl="0" marL="457200" rtl="0" algn="l">
              <a:spcBef>
                <a:spcPts val="0"/>
              </a:spcBef>
              <a:spcAft>
                <a:spcPts val="0"/>
              </a:spcAft>
              <a:buSzPts val="1300"/>
              <a:buChar char="●"/>
            </a:pPr>
            <a:r>
              <a:rPr lang="id"/>
              <a:t>Local Scope scopeNonActive(), dipanggil nonActive()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Database Migration</a:t>
            </a:r>
            <a:endParaRPr/>
          </a:p>
        </p:txBody>
      </p:sp>
      <p:pic>
        <p:nvPicPr>
          <p:cNvPr id="733" name="Google Shape;733;p124"/>
          <p:cNvPicPr preferRelativeResize="0"/>
          <p:nvPr/>
        </p:nvPicPr>
        <p:blipFill>
          <a:blip r:embed="rId3">
            <a:alphaModFix/>
          </a:blip>
          <a:stretch>
            <a:fillRect/>
          </a:stretch>
        </p:blipFill>
        <p:spPr>
          <a:xfrm>
            <a:off x="152400" y="2006250"/>
            <a:ext cx="8839201" cy="130060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Database Migration</a:t>
            </a:r>
            <a:endParaRPr/>
          </a:p>
        </p:txBody>
      </p:sp>
      <p:pic>
        <p:nvPicPr>
          <p:cNvPr id="739" name="Google Shape;739;p125"/>
          <p:cNvPicPr preferRelativeResize="0"/>
          <p:nvPr/>
        </p:nvPicPr>
        <p:blipFill>
          <a:blip r:embed="rId3">
            <a:alphaModFix/>
          </a:blip>
          <a:stretch>
            <a:fillRect/>
          </a:stretch>
        </p:blipFill>
        <p:spPr>
          <a:xfrm>
            <a:off x="152400" y="2006250"/>
            <a:ext cx="8839200" cy="2921138"/>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745" name="Google Shape;745;p126"/>
          <p:cNvPicPr preferRelativeResize="0"/>
          <p:nvPr/>
        </p:nvPicPr>
        <p:blipFill>
          <a:blip r:embed="rId3">
            <a:alphaModFix/>
          </a:blip>
          <a:stretch>
            <a:fillRect/>
          </a:stretch>
        </p:blipFill>
        <p:spPr>
          <a:xfrm>
            <a:off x="152400" y="2006250"/>
            <a:ext cx="8492770" cy="298485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Local Scope</a:t>
            </a:r>
            <a:endParaRPr/>
          </a:p>
        </p:txBody>
      </p:sp>
      <p:pic>
        <p:nvPicPr>
          <p:cNvPr id="751" name="Google Shape;751;p127"/>
          <p:cNvPicPr preferRelativeResize="0"/>
          <p:nvPr/>
        </p:nvPicPr>
        <p:blipFill>
          <a:blip r:embed="rId3">
            <a:alphaModFix/>
          </a:blip>
          <a:stretch>
            <a:fillRect/>
          </a:stretch>
        </p:blipFill>
        <p:spPr>
          <a:xfrm>
            <a:off x="152400" y="2006250"/>
            <a:ext cx="8074662"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Relationships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762" name="Google Shape;762;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kelas MySQL, kita pernah belajar tentang Relasi antar Tabel, dari mulai One to One, One to Many dan Many to Many</a:t>
            </a:r>
            <a:endParaRPr/>
          </a:p>
          <a:p>
            <a:pPr indent="-311150" lvl="0" marL="457200" rtl="0" algn="l">
              <a:spcBef>
                <a:spcPts val="0"/>
              </a:spcBef>
              <a:spcAft>
                <a:spcPts val="0"/>
              </a:spcAft>
              <a:buSzPts val="1300"/>
              <a:buChar char="●"/>
            </a:pPr>
            <a:r>
              <a:rPr lang="id"/>
              <a:t>Relasi antar tabel tersebut bisa kita lakukan secara manual di Laravel, namun artinya kita harus melakukan join tabel secara manual</a:t>
            </a:r>
            <a:endParaRPr/>
          </a:p>
          <a:p>
            <a:pPr indent="-311150" lvl="0" marL="457200" rtl="0" algn="l">
              <a:spcBef>
                <a:spcPts val="0"/>
              </a:spcBef>
              <a:spcAft>
                <a:spcPts val="0"/>
              </a:spcAft>
              <a:buSzPts val="1300"/>
              <a:buChar char="●"/>
            </a:pPr>
            <a:r>
              <a:rPr lang="id"/>
              <a:t>Untungnya Laravel Eloquent mendukung Model Relationship, sehingga proses join tabel tidak perlu kita lakukan secara manual</a:t>
            </a:r>
            <a:endParaRPr/>
          </a:p>
          <a:p>
            <a:pPr indent="-311150" lvl="0" marL="457200" rtl="0" algn="l">
              <a:spcBef>
                <a:spcPts val="0"/>
              </a:spcBef>
              <a:spcAft>
                <a:spcPts val="0"/>
              </a:spcAft>
              <a:buSzPts val="1300"/>
              <a:buChar char="●"/>
            </a:pPr>
            <a:r>
              <a:rPr lang="id"/>
              <a:t>Kita akan bahas secara bertahap relasi-relasi antar tabel di Laravel Eloquent di materi-materi berikutnya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One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a:t>
            </a:r>
            <a:endParaRPr/>
          </a:p>
        </p:txBody>
      </p:sp>
      <p:sp>
        <p:nvSpPr>
          <p:cNvPr id="773" name="Google Shape;773;p1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One to One didukung oleh Laravel Eloquent, dengan cara menggunakan method hasOne() pada Model</a:t>
            </a:r>
            <a:endParaRPr/>
          </a:p>
          <a:p>
            <a:pPr indent="-311150" lvl="0" marL="457200" rtl="0" algn="l">
              <a:spcBef>
                <a:spcPts val="0"/>
              </a:spcBef>
              <a:spcAft>
                <a:spcPts val="0"/>
              </a:spcAft>
              <a:buSzPts val="1300"/>
              <a:buChar char="●"/>
            </a:pPr>
            <a:r>
              <a:rPr lang="id"/>
              <a:t>Kadang-kadang untuk relasi One to One, kita ingin membuat relasi bidirectional antar Model, kita juga bisa lakukan secara mudah di Laravel Eloquent</a:t>
            </a:r>
            <a:endParaRPr/>
          </a:p>
          <a:p>
            <a:pPr indent="-311150" lvl="0" marL="457200" rtl="0" algn="l">
              <a:spcBef>
                <a:spcPts val="0"/>
              </a:spcBef>
              <a:spcAft>
                <a:spcPts val="0"/>
              </a:spcAft>
              <a:buSzPts val="1300"/>
              <a:buChar char="●"/>
            </a:pPr>
            <a:r>
              <a:rPr lang="id"/>
              <a:t>Pada Model kebalikannya, kita bisa menggunakan method belongsTo() pada Model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Database</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779" name="Google Shape;779;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buat dua model, Customer dan Wallet, dimana satu Customer memiliki satu Wallet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785" name="Google Shape;785;p133"/>
          <p:cNvPicPr preferRelativeResize="0"/>
          <p:nvPr/>
        </p:nvPicPr>
        <p:blipFill>
          <a:blip r:embed="rId3">
            <a:alphaModFix/>
          </a:blip>
          <a:stretch>
            <a:fillRect/>
          </a:stretch>
        </p:blipFill>
        <p:spPr>
          <a:xfrm>
            <a:off x="152400" y="2006250"/>
            <a:ext cx="8652203"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Migration</a:t>
            </a:r>
            <a:endParaRPr/>
          </a:p>
        </p:txBody>
      </p:sp>
      <p:pic>
        <p:nvPicPr>
          <p:cNvPr id="791" name="Google Shape;791;p134"/>
          <p:cNvPicPr preferRelativeResize="0"/>
          <p:nvPr/>
        </p:nvPicPr>
        <p:blipFill>
          <a:blip r:embed="rId3">
            <a:alphaModFix/>
          </a:blip>
          <a:stretch>
            <a:fillRect/>
          </a:stretch>
        </p:blipFill>
        <p:spPr>
          <a:xfrm>
            <a:off x="152400" y="2006250"/>
            <a:ext cx="8839199" cy="2388762"/>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 Migration</a:t>
            </a:r>
            <a:endParaRPr/>
          </a:p>
        </p:txBody>
      </p:sp>
      <p:pic>
        <p:nvPicPr>
          <p:cNvPr id="797" name="Google Shape;797;p135"/>
          <p:cNvPicPr preferRelativeResize="0"/>
          <p:nvPr/>
        </p:nvPicPr>
        <p:blipFill>
          <a:blip r:embed="rId3">
            <a:alphaModFix/>
          </a:blip>
          <a:stretch>
            <a:fillRect/>
          </a:stretch>
        </p:blipFill>
        <p:spPr>
          <a:xfrm>
            <a:off x="152400" y="2006250"/>
            <a:ext cx="8839201" cy="283727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803" name="Google Shape;803;p136"/>
          <p:cNvPicPr preferRelativeResize="0"/>
          <p:nvPr/>
        </p:nvPicPr>
        <p:blipFill>
          <a:blip r:embed="rId3">
            <a:alphaModFix/>
          </a:blip>
          <a:stretch>
            <a:fillRect/>
          </a:stretch>
        </p:blipFill>
        <p:spPr>
          <a:xfrm>
            <a:off x="152400" y="2006250"/>
            <a:ext cx="6725688" cy="29848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 Model</a:t>
            </a:r>
            <a:endParaRPr/>
          </a:p>
        </p:txBody>
      </p:sp>
      <p:pic>
        <p:nvPicPr>
          <p:cNvPr id="809" name="Google Shape;809;p137"/>
          <p:cNvPicPr preferRelativeResize="0"/>
          <p:nvPr/>
        </p:nvPicPr>
        <p:blipFill>
          <a:blip r:embed="rId3">
            <a:alphaModFix/>
          </a:blip>
          <a:stretch>
            <a:fillRect/>
          </a:stretch>
        </p:blipFill>
        <p:spPr>
          <a:xfrm>
            <a:off x="152400" y="2006250"/>
            <a:ext cx="5993724"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Seeder</a:t>
            </a:r>
            <a:endParaRPr/>
          </a:p>
        </p:txBody>
      </p:sp>
      <p:pic>
        <p:nvPicPr>
          <p:cNvPr id="815" name="Google Shape;815;p138"/>
          <p:cNvPicPr preferRelativeResize="0"/>
          <p:nvPr/>
        </p:nvPicPr>
        <p:blipFill>
          <a:blip r:embed="rId3">
            <a:alphaModFix/>
          </a:blip>
          <a:stretch>
            <a:fillRect/>
          </a:stretch>
        </p:blipFill>
        <p:spPr>
          <a:xfrm>
            <a:off x="152400" y="2006250"/>
            <a:ext cx="3820100" cy="2736788"/>
          </a:xfrm>
          <a:prstGeom prst="rect">
            <a:avLst/>
          </a:prstGeom>
          <a:noFill/>
          <a:ln>
            <a:noFill/>
          </a:ln>
        </p:spPr>
      </p:pic>
      <p:pic>
        <p:nvPicPr>
          <p:cNvPr id="816" name="Google Shape;816;p138"/>
          <p:cNvPicPr preferRelativeResize="0"/>
          <p:nvPr/>
        </p:nvPicPr>
        <p:blipFill>
          <a:blip r:embed="rId4">
            <a:alphaModFix/>
          </a:blip>
          <a:stretch>
            <a:fillRect/>
          </a:stretch>
        </p:blipFill>
        <p:spPr>
          <a:xfrm>
            <a:off x="4124900" y="2006250"/>
            <a:ext cx="4225092"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Query One to One</a:t>
            </a:r>
            <a:endParaRPr/>
          </a:p>
        </p:txBody>
      </p:sp>
      <p:pic>
        <p:nvPicPr>
          <p:cNvPr id="822" name="Google Shape;822;p139"/>
          <p:cNvPicPr preferRelativeResize="0"/>
          <p:nvPr/>
        </p:nvPicPr>
        <p:blipFill>
          <a:blip r:embed="rId3">
            <a:alphaModFix/>
          </a:blip>
          <a:stretch>
            <a:fillRect/>
          </a:stretch>
        </p:blipFill>
        <p:spPr>
          <a:xfrm>
            <a:off x="152400" y="2006250"/>
            <a:ext cx="4238487"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Many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a:t>
            </a:r>
            <a:endParaRPr/>
          </a:p>
        </p:txBody>
      </p:sp>
      <p:sp>
        <p:nvSpPr>
          <p:cNvPr id="833" name="Google Shape;833;p1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akan coba implementasi untuk relasi One to Many di Laravel</a:t>
            </a:r>
            <a:endParaRPr/>
          </a:p>
          <a:p>
            <a:pPr indent="-311150" lvl="0" marL="457200" rtl="0" algn="l">
              <a:spcBef>
                <a:spcPts val="0"/>
              </a:spcBef>
              <a:spcAft>
                <a:spcPts val="0"/>
              </a:spcAft>
              <a:buSzPts val="1300"/>
              <a:buChar char="●"/>
            </a:pPr>
            <a:r>
              <a:rPr lang="id"/>
              <a:t>Kita akan buat Model Product, dimana berelasi dengan Category</a:t>
            </a:r>
            <a:endParaRPr/>
          </a:p>
          <a:p>
            <a:pPr indent="-311150" lvl="0" marL="457200" rtl="0" algn="l">
              <a:spcBef>
                <a:spcPts val="0"/>
              </a:spcBef>
              <a:spcAft>
                <a:spcPts val="0"/>
              </a:spcAft>
              <a:buSzPts val="1300"/>
              <a:buChar char="●"/>
            </a:pPr>
            <a:r>
              <a:rPr lang="id"/>
              <a:t>Satu Category memiliki banyak Product</a:t>
            </a:r>
            <a:endParaRPr/>
          </a:p>
          <a:p>
            <a:pPr indent="-311150" lvl="0" marL="457200" rtl="0" algn="l">
              <a:spcBef>
                <a:spcPts val="0"/>
              </a:spcBef>
              <a:spcAft>
                <a:spcPts val="0"/>
              </a:spcAft>
              <a:buSzPts val="1300"/>
              <a:buChar char="●"/>
            </a:pPr>
            <a:r>
              <a:rPr lang="id"/>
              <a:t>Untuk membuat relasi One to Many, hampir sama dengan One to One, yang membedakan adalah menggunakan method hasMany()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Database</a:t>
            </a:r>
            <a:endParaRPr/>
          </a:p>
        </p:txBody>
      </p:sp>
      <p:sp>
        <p:nvSpPr>
          <p:cNvPr id="157" name="Google Shape;157;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Buatlah database belajar_laravel_eloquent</a:t>
            </a:r>
            <a:endParaRPr/>
          </a:p>
          <a:p>
            <a:pPr indent="-311150" lvl="0" marL="457200" rtl="0" algn="l">
              <a:spcBef>
                <a:spcPts val="0"/>
              </a:spcBef>
              <a:spcAft>
                <a:spcPts val="0"/>
              </a:spcAft>
              <a:buSzPts val="1300"/>
              <a:buChar char="●"/>
            </a:pPr>
            <a:r>
              <a:rPr lang="id"/>
              <a:t>Konfigurasikan ke project Laravel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839" name="Google Shape;839;p142"/>
          <p:cNvPicPr preferRelativeResize="0"/>
          <p:nvPr/>
        </p:nvPicPr>
        <p:blipFill>
          <a:blip r:embed="rId3">
            <a:alphaModFix/>
          </a:blip>
          <a:stretch>
            <a:fillRect/>
          </a:stretch>
        </p:blipFill>
        <p:spPr>
          <a:xfrm>
            <a:off x="152400" y="2006250"/>
            <a:ext cx="8839199" cy="173084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Migration</a:t>
            </a:r>
            <a:endParaRPr/>
          </a:p>
        </p:txBody>
      </p:sp>
      <p:pic>
        <p:nvPicPr>
          <p:cNvPr id="845" name="Google Shape;845;p143"/>
          <p:cNvPicPr preferRelativeResize="0"/>
          <p:nvPr/>
        </p:nvPicPr>
        <p:blipFill>
          <a:blip r:embed="rId3">
            <a:alphaModFix/>
          </a:blip>
          <a:stretch>
            <a:fillRect/>
          </a:stretch>
        </p:blipFill>
        <p:spPr>
          <a:xfrm>
            <a:off x="152400" y="2006250"/>
            <a:ext cx="8798943"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851" name="Google Shape;851;p144"/>
          <p:cNvPicPr preferRelativeResize="0"/>
          <p:nvPr/>
        </p:nvPicPr>
        <p:blipFill>
          <a:blip r:embed="rId3">
            <a:alphaModFix/>
          </a:blip>
          <a:stretch>
            <a:fillRect/>
          </a:stretch>
        </p:blipFill>
        <p:spPr>
          <a:xfrm>
            <a:off x="152400" y="2006250"/>
            <a:ext cx="8692224"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857" name="Google Shape;857;p145"/>
          <p:cNvPicPr preferRelativeResize="0"/>
          <p:nvPr/>
        </p:nvPicPr>
        <p:blipFill>
          <a:blip r:embed="rId3">
            <a:alphaModFix/>
          </a:blip>
          <a:stretch>
            <a:fillRect/>
          </a:stretch>
        </p:blipFill>
        <p:spPr>
          <a:xfrm>
            <a:off x="152400" y="2006250"/>
            <a:ext cx="8611462" cy="298484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Seeder</a:t>
            </a:r>
            <a:endParaRPr/>
          </a:p>
        </p:txBody>
      </p:sp>
      <p:pic>
        <p:nvPicPr>
          <p:cNvPr id="863" name="Google Shape;863;p146"/>
          <p:cNvPicPr preferRelativeResize="0"/>
          <p:nvPr/>
        </p:nvPicPr>
        <p:blipFill>
          <a:blip r:embed="rId3">
            <a:alphaModFix/>
          </a:blip>
          <a:stretch>
            <a:fillRect/>
          </a:stretch>
        </p:blipFill>
        <p:spPr>
          <a:xfrm>
            <a:off x="152400" y="2006250"/>
            <a:ext cx="4028700" cy="2928801"/>
          </a:xfrm>
          <a:prstGeom prst="rect">
            <a:avLst/>
          </a:prstGeom>
          <a:noFill/>
          <a:ln>
            <a:noFill/>
          </a:ln>
        </p:spPr>
      </p:pic>
      <p:pic>
        <p:nvPicPr>
          <p:cNvPr id="864" name="Google Shape;864;p146"/>
          <p:cNvPicPr preferRelativeResize="0"/>
          <p:nvPr/>
        </p:nvPicPr>
        <p:blipFill>
          <a:blip r:embed="rId4">
            <a:alphaModFix/>
          </a:blip>
          <a:stretch>
            <a:fillRect/>
          </a:stretch>
        </p:blipFill>
        <p:spPr>
          <a:xfrm>
            <a:off x="4333500" y="2006250"/>
            <a:ext cx="4509485" cy="29848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Query</a:t>
            </a:r>
            <a:endParaRPr/>
          </a:p>
        </p:txBody>
      </p:sp>
      <p:pic>
        <p:nvPicPr>
          <p:cNvPr id="870" name="Google Shape;870;p147"/>
          <p:cNvPicPr preferRelativeResize="0"/>
          <p:nvPr/>
        </p:nvPicPr>
        <p:blipFill>
          <a:blip r:embed="rId3">
            <a:alphaModFix/>
          </a:blip>
          <a:stretch>
            <a:fillRect/>
          </a:stretch>
        </p:blipFill>
        <p:spPr>
          <a:xfrm>
            <a:off x="152400" y="2006250"/>
            <a:ext cx="4281250" cy="2697678"/>
          </a:xfrm>
          <a:prstGeom prst="rect">
            <a:avLst/>
          </a:prstGeom>
          <a:noFill/>
          <a:ln>
            <a:noFill/>
          </a:ln>
        </p:spPr>
      </p:pic>
      <p:pic>
        <p:nvPicPr>
          <p:cNvPr id="871" name="Google Shape;871;p147"/>
          <p:cNvPicPr preferRelativeResize="0"/>
          <p:nvPr/>
        </p:nvPicPr>
        <p:blipFill>
          <a:blip r:embed="rId4">
            <a:alphaModFix/>
          </a:blip>
          <a:stretch>
            <a:fillRect/>
          </a:stretch>
        </p:blipFill>
        <p:spPr>
          <a:xfrm>
            <a:off x="4586050" y="2006250"/>
            <a:ext cx="4405551" cy="284073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Builder pada Relationship</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Builder pada Relationship</a:t>
            </a:r>
            <a:endParaRPr/>
          </a:p>
        </p:txBody>
      </p:sp>
      <p:sp>
        <p:nvSpPr>
          <p:cNvPr id="882" name="Google Shape;882;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Semua class relationship di Laravel adalah turunan dari Builder, dari HasOne, HasMany, BelongsTo sampai BelongsToMany</a:t>
            </a:r>
            <a:endParaRPr/>
          </a:p>
          <a:p>
            <a:pPr indent="-311150" lvl="0" marL="457200" rtl="0" algn="l">
              <a:spcBef>
                <a:spcPts val="0"/>
              </a:spcBef>
              <a:spcAft>
                <a:spcPts val="0"/>
              </a:spcAft>
              <a:buSzPts val="1300"/>
              <a:buChar char="●"/>
            </a:pPr>
            <a:r>
              <a:rPr lang="id"/>
              <a:t>Artinya, sebenarnya untuk melakukan proses CRUD, kisa bisa menggunakan method relationship, untuk mempermudah</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Relationship One to One</a:t>
            </a:r>
            <a:endParaRPr/>
          </a:p>
        </p:txBody>
      </p:sp>
      <p:pic>
        <p:nvPicPr>
          <p:cNvPr id="888" name="Google Shape;888;p150"/>
          <p:cNvPicPr preferRelativeResize="0"/>
          <p:nvPr/>
        </p:nvPicPr>
        <p:blipFill>
          <a:blip r:embed="rId3">
            <a:alphaModFix/>
          </a:blip>
          <a:stretch>
            <a:fillRect/>
          </a:stretch>
        </p:blipFill>
        <p:spPr>
          <a:xfrm>
            <a:off x="152400" y="2006250"/>
            <a:ext cx="7019706"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Relationship One to Many</a:t>
            </a:r>
            <a:endParaRPr/>
          </a:p>
        </p:txBody>
      </p:sp>
      <p:pic>
        <p:nvPicPr>
          <p:cNvPr id="894" name="Google Shape;894;p151"/>
          <p:cNvPicPr preferRelativeResize="0"/>
          <p:nvPr/>
        </p:nvPicPr>
        <p:blipFill>
          <a:blip r:embed="rId3">
            <a:alphaModFix/>
          </a:blip>
          <a:stretch>
            <a:fillRect/>
          </a:stretch>
        </p:blipFill>
        <p:spPr>
          <a:xfrm>
            <a:off x="152400" y="2006250"/>
            <a:ext cx="4247950" cy="2427400"/>
          </a:xfrm>
          <a:prstGeom prst="rect">
            <a:avLst/>
          </a:prstGeom>
          <a:noFill/>
          <a:ln>
            <a:noFill/>
          </a:ln>
        </p:spPr>
      </p:pic>
      <p:pic>
        <p:nvPicPr>
          <p:cNvPr id="895" name="Google Shape;895;p151"/>
          <p:cNvPicPr preferRelativeResize="0"/>
          <p:nvPr/>
        </p:nvPicPr>
        <p:blipFill>
          <a:blip r:embed="rId4">
            <a:alphaModFix/>
          </a:blip>
          <a:stretch>
            <a:fillRect/>
          </a:stretch>
        </p:blipFill>
        <p:spPr>
          <a:xfrm>
            <a:off x="4552750" y="2006250"/>
            <a:ext cx="4438850" cy="19948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Model</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Relationship</a:t>
            </a:r>
            <a:endParaRPr/>
          </a:p>
        </p:txBody>
      </p:sp>
      <p:pic>
        <p:nvPicPr>
          <p:cNvPr id="901" name="Google Shape;901;p152"/>
          <p:cNvPicPr preferRelativeResize="0"/>
          <p:nvPr/>
        </p:nvPicPr>
        <p:blipFill>
          <a:blip r:embed="rId3">
            <a:alphaModFix/>
          </a:blip>
          <a:stretch>
            <a:fillRect/>
          </a:stretch>
        </p:blipFill>
        <p:spPr>
          <a:xfrm>
            <a:off x="152400" y="2006250"/>
            <a:ext cx="8485186" cy="2984849"/>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One of Many</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One of Many</a:t>
            </a:r>
            <a:endParaRPr/>
          </a:p>
        </p:txBody>
      </p:sp>
      <p:sp>
        <p:nvSpPr>
          <p:cNvPr id="912" name="Google Shape;912;p1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One to Many, kadang kita ingin mendapatkan salah satu data saja pada relasi One to Many nya</a:t>
            </a:r>
            <a:endParaRPr/>
          </a:p>
          <a:p>
            <a:pPr indent="-311150" lvl="0" marL="457200" rtl="0" algn="l">
              <a:spcBef>
                <a:spcPts val="0"/>
              </a:spcBef>
              <a:spcAft>
                <a:spcPts val="0"/>
              </a:spcAft>
              <a:buSzPts val="1300"/>
              <a:buChar char="●"/>
            </a:pPr>
            <a:r>
              <a:rPr lang="id"/>
              <a:t>Contoh pada relasi One to Many Category dan Product, kita ingin mengambil satu product Termurah atau Termahal di Category tersebut</a:t>
            </a:r>
            <a:endParaRPr/>
          </a:p>
          <a:p>
            <a:pPr indent="-311150" lvl="0" marL="457200" rtl="0" algn="l">
              <a:spcBef>
                <a:spcPts val="0"/>
              </a:spcBef>
              <a:spcAft>
                <a:spcPts val="0"/>
              </a:spcAft>
              <a:buSzPts val="1300"/>
              <a:buChar char="●"/>
            </a:pPr>
            <a:r>
              <a:rPr lang="id"/>
              <a:t>Sebenarnya kita bisa lakukan secara manual menggunakan Query Builder</a:t>
            </a:r>
            <a:endParaRPr/>
          </a:p>
          <a:p>
            <a:pPr indent="-311150" lvl="0" marL="457200" rtl="0" algn="l">
              <a:spcBef>
                <a:spcPts val="0"/>
              </a:spcBef>
              <a:spcAft>
                <a:spcPts val="0"/>
              </a:spcAft>
              <a:buSzPts val="1300"/>
              <a:buChar char="●"/>
            </a:pPr>
            <a:r>
              <a:rPr lang="id"/>
              <a:t>Namun Laravel menyediakan relasi Has One of Many yang bisa digunakan untuk mempermudah hal ini</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918" name="Google Shape;918;p155"/>
          <p:cNvPicPr preferRelativeResize="0"/>
          <p:nvPr/>
        </p:nvPicPr>
        <p:blipFill>
          <a:blip r:embed="rId3">
            <a:alphaModFix/>
          </a:blip>
          <a:stretch>
            <a:fillRect/>
          </a:stretch>
        </p:blipFill>
        <p:spPr>
          <a:xfrm>
            <a:off x="152400" y="2006250"/>
            <a:ext cx="8839200" cy="290285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Seeder</a:t>
            </a:r>
            <a:endParaRPr/>
          </a:p>
        </p:txBody>
      </p:sp>
      <p:pic>
        <p:nvPicPr>
          <p:cNvPr id="924" name="Google Shape;924;p156"/>
          <p:cNvPicPr preferRelativeResize="0"/>
          <p:nvPr/>
        </p:nvPicPr>
        <p:blipFill>
          <a:blip r:embed="rId3">
            <a:alphaModFix/>
          </a:blip>
          <a:stretch>
            <a:fillRect/>
          </a:stretch>
        </p:blipFill>
        <p:spPr>
          <a:xfrm>
            <a:off x="152400" y="2006250"/>
            <a:ext cx="8839201" cy="267854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Has One of Many</a:t>
            </a:r>
            <a:endParaRPr/>
          </a:p>
        </p:txBody>
      </p:sp>
      <p:pic>
        <p:nvPicPr>
          <p:cNvPr id="930" name="Google Shape;930;p157"/>
          <p:cNvPicPr preferRelativeResize="0"/>
          <p:nvPr/>
        </p:nvPicPr>
        <p:blipFill>
          <a:blip r:embed="rId3">
            <a:alphaModFix/>
          </a:blip>
          <a:stretch>
            <a:fillRect/>
          </a:stretch>
        </p:blipFill>
        <p:spPr>
          <a:xfrm>
            <a:off x="152400" y="2006250"/>
            <a:ext cx="8243874" cy="298485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One Through</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One Through</a:t>
            </a:r>
            <a:endParaRPr/>
          </a:p>
        </p:txBody>
      </p:sp>
      <p:sp>
        <p:nvSpPr>
          <p:cNvPr id="941" name="Google Shape;941;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One to One, kadang kita buat relasi One to One yang melewati Lebih dari satu Model</a:t>
            </a:r>
            <a:endParaRPr/>
          </a:p>
          <a:p>
            <a:pPr indent="-311150" lvl="0" marL="457200" rtl="0" algn="l">
              <a:spcBef>
                <a:spcPts val="0"/>
              </a:spcBef>
              <a:spcAft>
                <a:spcPts val="0"/>
              </a:spcAft>
              <a:buSzPts val="1300"/>
              <a:buChar char="●"/>
            </a:pPr>
            <a:r>
              <a:rPr lang="id"/>
              <a:t>Contoh, Customer punya satu Wallet, dan Wallet punya satu Virtual Account</a:t>
            </a:r>
            <a:endParaRPr/>
          </a:p>
          <a:p>
            <a:pPr indent="-311150" lvl="0" marL="457200" rtl="0" algn="l">
              <a:spcBef>
                <a:spcPts val="0"/>
              </a:spcBef>
              <a:spcAft>
                <a:spcPts val="0"/>
              </a:spcAft>
              <a:buSzPts val="1300"/>
              <a:buChar char="●"/>
            </a:pPr>
            <a:r>
              <a:rPr lang="id"/>
              <a:t>Kita bisa membuat relasi Customer ke Virtual Account, dengan relasi One to One yang melewati Model Wallet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Virtual Account</a:t>
            </a:r>
            <a:endParaRPr/>
          </a:p>
        </p:txBody>
      </p:sp>
      <p:pic>
        <p:nvPicPr>
          <p:cNvPr id="947" name="Google Shape;947;p160"/>
          <p:cNvPicPr preferRelativeResize="0"/>
          <p:nvPr/>
        </p:nvPicPr>
        <p:blipFill>
          <a:blip r:embed="rId3">
            <a:alphaModFix/>
          </a:blip>
          <a:stretch>
            <a:fillRect/>
          </a:stretch>
        </p:blipFill>
        <p:spPr>
          <a:xfrm>
            <a:off x="152400" y="2006250"/>
            <a:ext cx="8839203" cy="210457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 Migration</a:t>
            </a:r>
            <a:endParaRPr/>
          </a:p>
        </p:txBody>
      </p:sp>
      <p:pic>
        <p:nvPicPr>
          <p:cNvPr id="953" name="Google Shape;953;p161"/>
          <p:cNvPicPr preferRelativeResize="0"/>
          <p:nvPr/>
        </p:nvPicPr>
        <p:blipFill>
          <a:blip r:embed="rId3">
            <a:alphaModFix/>
          </a:blip>
          <a:stretch>
            <a:fillRect/>
          </a:stretch>
        </p:blipFill>
        <p:spPr>
          <a:xfrm>
            <a:off x="152400" y="2006250"/>
            <a:ext cx="8839200" cy="28526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a:t>
            </a:r>
            <a:endParaRPr/>
          </a:p>
        </p:txBody>
      </p:sp>
      <p:sp>
        <p:nvSpPr>
          <p:cNvPr id="168" name="Google Shape;16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adalah representasi dari Tabel di database</a:t>
            </a:r>
            <a:endParaRPr/>
          </a:p>
          <a:p>
            <a:pPr indent="-311150" lvl="0" marL="457200" rtl="0" algn="l">
              <a:spcBef>
                <a:spcPts val="0"/>
              </a:spcBef>
              <a:spcAft>
                <a:spcPts val="0"/>
              </a:spcAft>
              <a:buSzPts val="1300"/>
              <a:buChar char="●"/>
            </a:pPr>
            <a:r>
              <a:rPr lang="id"/>
              <a:t>Model biasanya dibuat di folder app\Models</a:t>
            </a:r>
            <a:endParaRPr/>
          </a:p>
          <a:p>
            <a:pPr indent="-311150" lvl="0" marL="457200" rtl="0" algn="l">
              <a:spcBef>
                <a:spcPts val="0"/>
              </a:spcBef>
              <a:spcAft>
                <a:spcPts val="0"/>
              </a:spcAft>
              <a:buSzPts val="1300"/>
              <a:buChar char="●"/>
            </a:pPr>
            <a:r>
              <a:rPr lang="id"/>
              <a:t>Dan Model adalah class turunan dari Illuminate\Database\Eloquent\Model</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https://laravel.com/api/10.x/Illuminate/Database/Eloquent/Model.html</a:t>
            </a:r>
            <a:r>
              <a:rPr lang="id"/>
              <a:t>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Wallet</a:t>
            </a:r>
            <a:endParaRPr/>
          </a:p>
        </p:txBody>
      </p:sp>
      <p:pic>
        <p:nvPicPr>
          <p:cNvPr id="959" name="Google Shape;959;p162"/>
          <p:cNvPicPr preferRelativeResize="0"/>
          <p:nvPr/>
        </p:nvPicPr>
        <p:blipFill>
          <a:blip r:embed="rId3">
            <a:alphaModFix/>
          </a:blip>
          <a:stretch>
            <a:fillRect/>
          </a:stretch>
        </p:blipFill>
        <p:spPr>
          <a:xfrm>
            <a:off x="152400" y="2006250"/>
            <a:ext cx="8839200" cy="244833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a:t>
            </a:r>
            <a:endParaRPr/>
          </a:p>
        </p:txBody>
      </p:sp>
      <p:pic>
        <p:nvPicPr>
          <p:cNvPr id="965" name="Google Shape;965;p163"/>
          <p:cNvPicPr preferRelativeResize="0"/>
          <p:nvPr/>
        </p:nvPicPr>
        <p:blipFill>
          <a:blip r:embed="rId3">
            <a:alphaModFix/>
          </a:blip>
          <a:stretch>
            <a:fillRect/>
          </a:stretch>
        </p:blipFill>
        <p:spPr>
          <a:xfrm>
            <a:off x="152400" y="2006250"/>
            <a:ext cx="8839201" cy="240583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a:t>
            </a:r>
            <a:endParaRPr/>
          </a:p>
        </p:txBody>
      </p:sp>
      <p:pic>
        <p:nvPicPr>
          <p:cNvPr id="971" name="Google Shape;971;p164"/>
          <p:cNvPicPr preferRelativeResize="0"/>
          <p:nvPr/>
        </p:nvPicPr>
        <p:blipFill>
          <a:blip r:embed="rId3">
            <a:alphaModFix/>
          </a:blip>
          <a:stretch>
            <a:fillRect/>
          </a:stretch>
        </p:blipFill>
        <p:spPr>
          <a:xfrm>
            <a:off x="152400" y="2006250"/>
            <a:ext cx="8163815"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Virtual Account Seeder</a:t>
            </a:r>
            <a:endParaRPr/>
          </a:p>
        </p:txBody>
      </p:sp>
      <p:pic>
        <p:nvPicPr>
          <p:cNvPr id="977" name="Google Shape;977;p165"/>
          <p:cNvPicPr preferRelativeResize="0"/>
          <p:nvPr/>
        </p:nvPicPr>
        <p:blipFill>
          <a:blip r:embed="rId3">
            <a:alphaModFix/>
          </a:blip>
          <a:stretch>
            <a:fillRect/>
          </a:stretch>
        </p:blipFill>
        <p:spPr>
          <a:xfrm>
            <a:off x="152400" y="2006250"/>
            <a:ext cx="8512638"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Has One Through</a:t>
            </a:r>
            <a:endParaRPr/>
          </a:p>
        </p:txBody>
      </p:sp>
      <p:pic>
        <p:nvPicPr>
          <p:cNvPr id="983" name="Google Shape;983;p166"/>
          <p:cNvPicPr preferRelativeResize="0"/>
          <p:nvPr/>
        </p:nvPicPr>
        <p:blipFill>
          <a:blip r:embed="rId3">
            <a:alphaModFix/>
          </a:blip>
          <a:stretch>
            <a:fillRect/>
          </a:stretch>
        </p:blipFill>
        <p:spPr>
          <a:xfrm>
            <a:off x="152400" y="2006250"/>
            <a:ext cx="8839201" cy="262841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Has Many Through</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 Many Through</a:t>
            </a:r>
            <a:endParaRPr/>
          </a:p>
        </p:txBody>
      </p:sp>
      <p:sp>
        <p:nvSpPr>
          <p:cNvPr id="994" name="Google Shape;994;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Has One Through, Laravel juga bisa digunakan untuk mengambil relasi One to Many melalui Model lain</a:t>
            </a:r>
            <a:endParaRPr/>
          </a:p>
          <a:p>
            <a:pPr indent="-311150" lvl="0" marL="457200" rtl="0" algn="l">
              <a:spcBef>
                <a:spcPts val="0"/>
              </a:spcBef>
              <a:spcAft>
                <a:spcPts val="0"/>
              </a:spcAft>
              <a:buSzPts val="1300"/>
              <a:buChar char="●"/>
            </a:pPr>
            <a:r>
              <a:rPr lang="id"/>
              <a:t>Contoh misal pada kasus kita, kita punya model Category yang berelasi One to Many dengan Product. Misal Product memiliki relasi One to Many lagi ke model Review</a:t>
            </a:r>
            <a:endParaRPr/>
          </a:p>
          <a:p>
            <a:pPr indent="-311150" lvl="0" marL="457200" rtl="0" algn="l">
              <a:spcBef>
                <a:spcPts val="0"/>
              </a:spcBef>
              <a:spcAft>
                <a:spcPts val="0"/>
              </a:spcAft>
              <a:buSzPts val="1300"/>
              <a:buChar char="●"/>
            </a:pPr>
            <a:r>
              <a:rPr lang="id"/>
              <a:t>Kita bisa membuat relasi One to Many dari Category ke Review melewati model Product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Review</a:t>
            </a:r>
            <a:endParaRPr/>
          </a:p>
        </p:txBody>
      </p:sp>
      <p:pic>
        <p:nvPicPr>
          <p:cNvPr id="1000" name="Google Shape;1000;p169"/>
          <p:cNvPicPr preferRelativeResize="0"/>
          <p:nvPr/>
        </p:nvPicPr>
        <p:blipFill>
          <a:blip r:embed="rId3">
            <a:alphaModFix/>
          </a:blip>
          <a:stretch>
            <a:fillRect/>
          </a:stretch>
        </p:blipFill>
        <p:spPr>
          <a:xfrm>
            <a:off x="152400" y="2006250"/>
            <a:ext cx="8839201" cy="273867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Review Migration</a:t>
            </a:r>
            <a:endParaRPr/>
          </a:p>
        </p:txBody>
      </p:sp>
      <p:pic>
        <p:nvPicPr>
          <p:cNvPr id="1006" name="Google Shape;1006;p170"/>
          <p:cNvPicPr preferRelativeResize="0"/>
          <p:nvPr/>
        </p:nvPicPr>
        <p:blipFill>
          <a:blip r:embed="rId3">
            <a:alphaModFix/>
          </a:blip>
          <a:stretch>
            <a:fillRect/>
          </a:stretch>
        </p:blipFill>
        <p:spPr>
          <a:xfrm>
            <a:off x="152400" y="2006250"/>
            <a:ext cx="8839198" cy="2889607"/>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a:t>
            </a:r>
            <a:endParaRPr/>
          </a:p>
        </p:txBody>
      </p:sp>
      <p:pic>
        <p:nvPicPr>
          <p:cNvPr id="1012" name="Google Shape;1012;p171"/>
          <p:cNvPicPr preferRelativeResize="0"/>
          <p:nvPr/>
        </p:nvPicPr>
        <p:blipFill>
          <a:blip r:embed="rId3">
            <a:alphaModFix/>
          </a:blip>
          <a:stretch>
            <a:fillRect/>
          </a:stretch>
        </p:blipFill>
        <p:spPr>
          <a:xfrm>
            <a:off x="152400" y="2006250"/>
            <a:ext cx="8839200" cy="23062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Model</a:t>
            </a:r>
            <a:endParaRPr/>
          </a:p>
        </p:txBody>
      </p:sp>
      <p:sp>
        <p:nvSpPr>
          <p:cNvPr id="174" name="Google Shape;174;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tidak perlu membuat Model secara manual, kita bisa gunakan file artisan untuk membuat model</a:t>
            </a:r>
            <a:endParaRPr/>
          </a:p>
          <a:p>
            <a:pPr indent="-311150" lvl="0" marL="457200" rtl="0" algn="l">
              <a:spcBef>
                <a:spcPts val="0"/>
              </a:spcBef>
              <a:spcAft>
                <a:spcPts val="0"/>
              </a:spcAft>
              <a:buSzPts val="1300"/>
              <a:buChar char="●"/>
            </a:pPr>
            <a:r>
              <a:rPr lang="id"/>
              <a:t>php artisan make:model NamaModel</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a:t>
            </a:r>
            <a:endParaRPr/>
          </a:p>
        </p:txBody>
      </p:sp>
      <p:pic>
        <p:nvPicPr>
          <p:cNvPr id="1018" name="Google Shape;1018;p172"/>
          <p:cNvPicPr preferRelativeResize="0"/>
          <p:nvPr/>
        </p:nvPicPr>
        <p:blipFill>
          <a:blip r:embed="rId3">
            <a:alphaModFix/>
          </a:blip>
          <a:stretch>
            <a:fillRect/>
          </a:stretch>
        </p:blipFill>
        <p:spPr>
          <a:xfrm>
            <a:off x="152400" y="2006250"/>
            <a:ext cx="8839201" cy="213194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Review</a:t>
            </a:r>
            <a:endParaRPr/>
          </a:p>
        </p:txBody>
      </p:sp>
      <p:pic>
        <p:nvPicPr>
          <p:cNvPr id="1024" name="Google Shape;1024;p173"/>
          <p:cNvPicPr preferRelativeResize="0"/>
          <p:nvPr/>
        </p:nvPicPr>
        <p:blipFill>
          <a:blip r:embed="rId3">
            <a:alphaModFix/>
          </a:blip>
          <a:stretch>
            <a:fillRect/>
          </a:stretch>
        </p:blipFill>
        <p:spPr>
          <a:xfrm>
            <a:off x="3499050" y="2006250"/>
            <a:ext cx="5492549" cy="2121393"/>
          </a:xfrm>
          <a:prstGeom prst="rect">
            <a:avLst/>
          </a:prstGeom>
          <a:noFill/>
          <a:ln>
            <a:noFill/>
          </a:ln>
        </p:spPr>
      </p:pic>
      <p:pic>
        <p:nvPicPr>
          <p:cNvPr id="1025" name="Google Shape;1025;p173"/>
          <p:cNvPicPr preferRelativeResize="0"/>
          <p:nvPr/>
        </p:nvPicPr>
        <p:blipFill>
          <a:blip r:embed="rId4">
            <a:alphaModFix/>
          </a:blip>
          <a:stretch>
            <a:fillRect/>
          </a:stretch>
        </p:blipFill>
        <p:spPr>
          <a:xfrm>
            <a:off x="152400" y="2006250"/>
            <a:ext cx="3194250" cy="190624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a:t>
            </a:r>
            <a:endParaRPr/>
          </a:p>
        </p:txBody>
      </p:sp>
      <p:pic>
        <p:nvPicPr>
          <p:cNvPr id="1031" name="Google Shape;1031;p174"/>
          <p:cNvPicPr preferRelativeResize="0"/>
          <p:nvPr/>
        </p:nvPicPr>
        <p:blipFill>
          <a:blip r:embed="rId3">
            <a:alphaModFix/>
          </a:blip>
          <a:stretch>
            <a:fillRect/>
          </a:stretch>
        </p:blipFill>
        <p:spPr>
          <a:xfrm>
            <a:off x="152400" y="2006250"/>
            <a:ext cx="7836090"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 Review Seeder</a:t>
            </a:r>
            <a:endParaRPr/>
          </a:p>
        </p:txBody>
      </p:sp>
      <p:pic>
        <p:nvPicPr>
          <p:cNvPr id="1037" name="Google Shape;1037;p175"/>
          <p:cNvPicPr preferRelativeResize="0"/>
          <p:nvPr/>
        </p:nvPicPr>
        <p:blipFill>
          <a:blip r:embed="rId3">
            <a:alphaModFix/>
          </a:blip>
          <a:stretch>
            <a:fillRect/>
          </a:stretch>
        </p:blipFill>
        <p:spPr>
          <a:xfrm>
            <a:off x="152400" y="2006250"/>
            <a:ext cx="4489958" cy="2984850"/>
          </a:xfrm>
          <a:prstGeom prst="rect">
            <a:avLst/>
          </a:prstGeom>
          <a:noFill/>
          <a:ln>
            <a:noFill/>
          </a:ln>
        </p:spPr>
      </p:pic>
      <p:pic>
        <p:nvPicPr>
          <p:cNvPr id="1038" name="Google Shape;1038;p175"/>
          <p:cNvPicPr preferRelativeResize="0"/>
          <p:nvPr/>
        </p:nvPicPr>
        <p:blipFill>
          <a:blip r:embed="rId4">
            <a:alphaModFix/>
          </a:blip>
          <a:stretch>
            <a:fillRect/>
          </a:stretch>
        </p:blipFill>
        <p:spPr>
          <a:xfrm>
            <a:off x="4794758" y="2006250"/>
            <a:ext cx="3810000" cy="21907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 Has Many Through</a:t>
            </a:r>
            <a:endParaRPr/>
          </a:p>
        </p:txBody>
      </p:sp>
      <p:pic>
        <p:nvPicPr>
          <p:cNvPr id="1044" name="Google Shape;1044;p176"/>
          <p:cNvPicPr preferRelativeResize="0"/>
          <p:nvPr/>
        </p:nvPicPr>
        <p:blipFill>
          <a:blip r:embed="rId3">
            <a:alphaModFix/>
          </a:blip>
          <a:stretch>
            <a:fillRect/>
          </a:stretch>
        </p:blipFill>
        <p:spPr>
          <a:xfrm>
            <a:off x="152400" y="2006250"/>
            <a:ext cx="8839201" cy="2750268"/>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Many</a:t>
            </a:r>
            <a:r>
              <a:rPr lang="id"/>
              <a:t> to Many</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a:t>
            </a:r>
            <a:endParaRPr/>
          </a:p>
        </p:txBody>
      </p:sp>
      <p:sp>
        <p:nvSpPr>
          <p:cNvPr id="1055" name="Google Shape;1055;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yang kita tahu, relasi Many to Many harus membuat tabel jembatan di tengahnya</a:t>
            </a:r>
            <a:endParaRPr/>
          </a:p>
          <a:p>
            <a:pPr indent="-311150" lvl="0" marL="457200" rtl="0" algn="l">
              <a:spcBef>
                <a:spcPts val="0"/>
              </a:spcBef>
              <a:spcAft>
                <a:spcPts val="0"/>
              </a:spcAft>
              <a:buSzPts val="1300"/>
              <a:buChar char="●"/>
            </a:pPr>
            <a:r>
              <a:rPr lang="id"/>
              <a:t>Dan ketika implementasi relasi Many to Many di Model, cukup mudah, cukup gunakan belongsToMany di kedua Model nya</a:t>
            </a:r>
            <a:endParaRPr/>
          </a:p>
          <a:p>
            <a:pPr indent="-311150" lvl="0" marL="457200" rtl="0" algn="l">
              <a:spcBef>
                <a:spcPts val="0"/>
              </a:spcBef>
              <a:spcAft>
                <a:spcPts val="0"/>
              </a:spcAft>
              <a:buSzPts val="1300"/>
              <a:buChar char="●"/>
            </a:pPr>
            <a:r>
              <a:rPr lang="id"/>
              <a:t>Misal kita akan membuat fitur Likes, dimana Customer bisa melakukan Likes ke Product, yang artinya satu Customer bisa Likes banyak Product, satu Product bisa di Likes oleh banyak Customer</a:t>
            </a:r>
            <a:endParaRPr/>
          </a:p>
          <a:p>
            <a:pPr indent="-311150" lvl="0" marL="457200" rtl="0" algn="l">
              <a:spcBef>
                <a:spcPts val="0"/>
              </a:spcBef>
              <a:spcAft>
                <a:spcPts val="0"/>
              </a:spcAft>
              <a:buSzPts val="1300"/>
              <a:buChar char="●"/>
            </a:pPr>
            <a:r>
              <a:rPr lang="id"/>
              <a:t>Artinya relasinya adalah Many to Many</a:t>
            </a:r>
            <a:endParaRPr/>
          </a:p>
          <a:p>
            <a:pPr indent="-311150" lvl="0" marL="457200" rtl="0" algn="l">
              <a:spcBef>
                <a:spcPts val="0"/>
              </a:spcBef>
              <a:spcAft>
                <a:spcPts val="0"/>
              </a:spcAft>
              <a:buSzPts val="1300"/>
              <a:buChar char="●"/>
            </a:pPr>
            <a:r>
              <a:rPr lang="id"/>
              <a:t>Kita akan buat tabel customers_likes_products sebagai tabel jembatan nya</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Database Migration</a:t>
            </a:r>
            <a:endParaRPr/>
          </a:p>
        </p:txBody>
      </p:sp>
      <p:pic>
        <p:nvPicPr>
          <p:cNvPr id="1061" name="Google Shape;1061;p179"/>
          <p:cNvPicPr preferRelativeResize="0"/>
          <p:nvPr/>
        </p:nvPicPr>
        <p:blipFill>
          <a:blip r:embed="rId3">
            <a:alphaModFix/>
          </a:blip>
          <a:stretch>
            <a:fillRect/>
          </a:stretch>
        </p:blipFill>
        <p:spPr>
          <a:xfrm>
            <a:off x="152400" y="2006250"/>
            <a:ext cx="8839202" cy="1598507"/>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Database Migration</a:t>
            </a:r>
            <a:endParaRPr/>
          </a:p>
        </p:txBody>
      </p:sp>
      <p:pic>
        <p:nvPicPr>
          <p:cNvPr id="1067" name="Google Shape;1067;p180"/>
          <p:cNvPicPr preferRelativeResize="0"/>
          <p:nvPr/>
        </p:nvPicPr>
        <p:blipFill>
          <a:blip r:embed="rId3">
            <a:alphaModFix/>
          </a:blip>
          <a:stretch>
            <a:fillRect/>
          </a:stretch>
        </p:blipFill>
        <p:spPr>
          <a:xfrm>
            <a:off x="152400" y="2006250"/>
            <a:ext cx="8839199" cy="2855621"/>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073" name="Google Shape;1073;p181"/>
          <p:cNvPicPr preferRelativeResize="0"/>
          <p:nvPr/>
        </p:nvPicPr>
        <p:blipFill>
          <a:blip r:embed="rId3">
            <a:alphaModFix/>
          </a:blip>
          <a:stretch>
            <a:fillRect/>
          </a:stretch>
        </p:blipFill>
        <p:spPr>
          <a:xfrm>
            <a:off x="152400" y="2006250"/>
            <a:ext cx="8839202" cy="182499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Model dengan Pendukungnya</a:t>
            </a:r>
            <a:endParaRPr/>
          </a:p>
        </p:txBody>
      </p:sp>
      <p:sp>
        <p:nvSpPr>
          <p:cNvPr id="180" name="Google Shape;180;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membuat Model, kita sering juga membuat fitur pendukung lainnya, seperti database migration atau database seeding</a:t>
            </a:r>
            <a:endParaRPr/>
          </a:p>
          <a:p>
            <a:pPr indent="-311150" lvl="0" marL="457200" rtl="0" algn="l">
              <a:spcBef>
                <a:spcPts val="0"/>
              </a:spcBef>
              <a:spcAft>
                <a:spcPts val="0"/>
              </a:spcAft>
              <a:buSzPts val="1300"/>
              <a:buChar char="●"/>
            </a:pPr>
            <a:r>
              <a:rPr lang="id"/>
              <a:t>Kita tidak perlu melakukannya secara manual satu per satu, kita bisa sebutkan ketika membuat Model, sehingga otomatis akan dibuatkan Migrations dan Seeding nya</a:t>
            </a:r>
            <a:endParaRPr/>
          </a:p>
          <a:p>
            <a:pPr indent="-311150" lvl="0" marL="457200" rtl="0" algn="l">
              <a:spcBef>
                <a:spcPts val="0"/>
              </a:spcBef>
              <a:spcAft>
                <a:spcPts val="0"/>
              </a:spcAft>
              <a:buSzPts val="1300"/>
              <a:buChar char="●"/>
            </a:pPr>
            <a:r>
              <a:rPr lang="id"/>
              <a:t>--migrations untuk menambahkan Migrations</a:t>
            </a:r>
            <a:endParaRPr/>
          </a:p>
          <a:p>
            <a:pPr indent="-311150" lvl="0" marL="457200" rtl="0" algn="l">
              <a:spcBef>
                <a:spcPts val="0"/>
              </a:spcBef>
              <a:spcAft>
                <a:spcPts val="0"/>
              </a:spcAft>
              <a:buSzPts val="1300"/>
              <a:buChar char="●"/>
            </a:pPr>
            <a:r>
              <a:rPr lang="id"/>
              <a:t>--seed untuk menambahkan Seeder</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079" name="Google Shape;1079;p182"/>
          <p:cNvPicPr preferRelativeResize="0"/>
          <p:nvPr/>
        </p:nvPicPr>
        <p:blipFill>
          <a:blip r:embed="rId3">
            <a:alphaModFix/>
          </a:blip>
          <a:stretch>
            <a:fillRect/>
          </a:stretch>
        </p:blipFill>
        <p:spPr>
          <a:xfrm>
            <a:off x="152400" y="2006250"/>
            <a:ext cx="8839201" cy="1548804"/>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Relasi</a:t>
            </a:r>
            <a:endParaRPr/>
          </a:p>
        </p:txBody>
      </p:sp>
      <p:sp>
        <p:nvSpPr>
          <p:cNvPr id="1085" name="Google Shape;1085;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pada kasus Many to Many, kita tidak memiliki Model untuk tabel jembatannya, oleh karena itu untuk menambah relasi kita tidak bisa melakukan insert data Model pertama atau Model kedua</a:t>
            </a:r>
            <a:endParaRPr/>
          </a:p>
          <a:p>
            <a:pPr indent="-311150" lvl="0" marL="457200" rtl="0" algn="l">
              <a:spcBef>
                <a:spcPts val="0"/>
              </a:spcBef>
              <a:spcAft>
                <a:spcPts val="0"/>
              </a:spcAft>
              <a:buSzPts val="1300"/>
              <a:buChar char="●"/>
            </a:pPr>
            <a:r>
              <a:rPr lang="id"/>
              <a:t>Untuk menambah relasi, kita bisa menggunakan method relation BelongsToMany dengan mengunakan method </a:t>
            </a:r>
            <a:r>
              <a:rPr lang="id"/>
              <a:t>attach</a:t>
            </a:r>
            <a:r>
              <a:rPr lang="id"/>
              <a:t>()</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Relasi</a:t>
            </a:r>
            <a:endParaRPr/>
          </a:p>
        </p:txBody>
      </p:sp>
      <p:pic>
        <p:nvPicPr>
          <p:cNvPr id="1091" name="Google Shape;1091;p184"/>
          <p:cNvPicPr preferRelativeResize="0"/>
          <p:nvPr/>
        </p:nvPicPr>
        <p:blipFill>
          <a:blip r:embed="rId3">
            <a:alphaModFix/>
          </a:blip>
          <a:stretch>
            <a:fillRect/>
          </a:stretch>
        </p:blipFill>
        <p:spPr>
          <a:xfrm>
            <a:off x="152400" y="2006250"/>
            <a:ext cx="8304308"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Many to Many</a:t>
            </a:r>
            <a:endParaRPr/>
          </a:p>
        </p:txBody>
      </p:sp>
      <p:pic>
        <p:nvPicPr>
          <p:cNvPr id="1097" name="Google Shape;1097;p185"/>
          <p:cNvPicPr preferRelativeResize="0"/>
          <p:nvPr/>
        </p:nvPicPr>
        <p:blipFill>
          <a:blip r:embed="rId3">
            <a:alphaModFix/>
          </a:blip>
          <a:stretch>
            <a:fillRect/>
          </a:stretch>
        </p:blipFill>
        <p:spPr>
          <a:xfrm>
            <a:off x="152400" y="2006250"/>
            <a:ext cx="848579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Menghapus Relasi</a:t>
            </a:r>
            <a:endParaRPr/>
          </a:p>
        </p:txBody>
      </p:sp>
      <p:sp>
        <p:nvSpPr>
          <p:cNvPr id="1103" name="Google Shape;1103;p1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menghapus relasi One to One atau One to Many cukup mudah, tinggal menghapus data kolom FK nya</a:t>
            </a:r>
            <a:endParaRPr/>
          </a:p>
          <a:p>
            <a:pPr indent="-311150" lvl="0" marL="457200" rtl="0" algn="l">
              <a:spcBef>
                <a:spcPts val="0"/>
              </a:spcBef>
              <a:spcAft>
                <a:spcPts val="0"/>
              </a:spcAft>
              <a:buSzPts val="1300"/>
              <a:buChar char="●"/>
            </a:pPr>
            <a:r>
              <a:rPr lang="id"/>
              <a:t>Untuk menghapus data relasi Many to Many, kita bisa menggunakan method detach() pada BelongsToMany</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Menghapus Relasi</a:t>
            </a:r>
            <a:endParaRPr/>
          </a:p>
        </p:txBody>
      </p:sp>
      <p:pic>
        <p:nvPicPr>
          <p:cNvPr id="1109" name="Google Shape;1109;p187"/>
          <p:cNvPicPr preferRelativeResize="0"/>
          <p:nvPr/>
        </p:nvPicPr>
        <p:blipFill>
          <a:blip r:embed="rId3">
            <a:alphaModFix/>
          </a:blip>
          <a:stretch>
            <a:fillRect/>
          </a:stretch>
        </p:blipFill>
        <p:spPr>
          <a:xfrm>
            <a:off x="152400" y="2006250"/>
            <a:ext cx="837890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Intermediate Table</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Intermediate Table</a:t>
            </a:r>
            <a:endParaRPr/>
          </a:p>
        </p:txBody>
      </p:sp>
      <p:sp>
        <p:nvSpPr>
          <p:cNvPr id="1120" name="Google Shape;1120;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Tabel penghubung untuk relasi Many to Many kita sebut dengan Intermediate Table</a:t>
            </a:r>
            <a:endParaRPr/>
          </a:p>
          <a:p>
            <a:pPr indent="-311150" lvl="0" marL="457200" rtl="0" algn="l">
              <a:spcBef>
                <a:spcPts val="0"/>
              </a:spcBef>
              <a:spcAft>
                <a:spcPts val="0"/>
              </a:spcAft>
              <a:buSzPts val="1300"/>
              <a:buChar char="●"/>
            </a:pPr>
            <a:r>
              <a:rPr lang="id"/>
              <a:t>Kadang, pada kasus tertentu, tabel tersebut tidak hanya berisikan dua kolom (FK Model 1 dan FK Model 2), kadang pada kasus tertentu, terdapat kolom tambahan</a:t>
            </a:r>
            <a:endParaRPr/>
          </a:p>
          <a:p>
            <a:pPr indent="-311150" lvl="0" marL="457200" rtl="0" algn="l">
              <a:spcBef>
                <a:spcPts val="0"/>
              </a:spcBef>
              <a:spcAft>
                <a:spcPts val="0"/>
              </a:spcAft>
              <a:buSzPts val="1300"/>
              <a:buChar char="●"/>
            </a:pPr>
            <a:r>
              <a:rPr lang="id"/>
              <a:t>Misal created_at, berisikan waktu relasi tersebut dibuat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126" name="Google Shape;1126;p190"/>
          <p:cNvPicPr preferRelativeResize="0"/>
          <p:nvPr/>
        </p:nvPicPr>
        <p:blipFill>
          <a:blip r:embed="rId3">
            <a:alphaModFix/>
          </a:blip>
          <a:stretch>
            <a:fillRect/>
          </a:stretch>
        </p:blipFill>
        <p:spPr>
          <a:xfrm>
            <a:off x="152400" y="2006250"/>
            <a:ext cx="8839198" cy="1672108"/>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 Add Created At</a:t>
            </a:r>
            <a:endParaRPr/>
          </a:p>
        </p:txBody>
      </p:sp>
      <p:pic>
        <p:nvPicPr>
          <p:cNvPr id="1132" name="Google Shape;1132;p191"/>
          <p:cNvPicPr preferRelativeResize="0"/>
          <p:nvPr/>
        </p:nvPicPr>
        <p:blipFill>
          <a:blip r:embed="rId3">
            <a:alphaModFix/>
          </a:blip>
          <a:stretch>
            <a:fillRect/>
          </a:stretch>
        </p:blipFill>
        <p:spPr>
          <a:xfrm>
            <a:off x="152400" y="2006250"/>
            <a:ext cx="7562964"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Category</a:t>
            </a:r>
            <a:endParaRPr/>
          </a:p>
        </p:txBody>
      </p:sp>
      <p:pic>
        <p:nvPicPr>
          <p:cNvPr id="186" name="Google Shape;186;p30"/>
          <p:cNvPicPr preferRelativeResize="0"/>
          <p:nvPr/>
        </p:nvPicPr>
        <p:blipFill>
          <a:blip r:embed="rId3">
            <a:alphaModFix/>
          </a:blip>
          <a:stretch>
            <a:fillRect/>
          </a:stretch>
        </p:blipFill>
        <p:spPr>
          <a:xfrm>
            <a:off x="152400" y="2006250"/>
            <a:ext cx="8839201" cy="2234592"/>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Attribute</a:t>
            </a:r>
            <a:endParaRPr/>
          </a:p>
        </p:txBody>
      </p:sp>
      <p:sp>
        <p:nvSpPr>
          <p:cNvPr id="1138" name="Google Shape;1138;p1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dari Intermediate Table, kita bisa menggunakan attribute bernama pivot pada Model, yang secara otomatis akan mengambil semua isi kolom dari Intermediate Table</a:t>
            </a:r>
            <a:endParaRPr/>
          </a:p>
          <a:p>
            <a:pPr indent="-311150" lvl="0" marL="457200" rtl="0" algn="l">
              <a:spcBef>
                <a:spcPts val="0"/>
              </a:spcBef>
              <a:spcAft>
                <a:spcPts val="0"/>
              </a:spcAft>
              <a:buSzPts val="1300"/>
              <a:buChar char="●"/>
            </a:pPr>
            <a:r>
              <a:rPr lang="id"/>
              <a:t>Secara default, cuma FK Model 1 dan Model 2 saja yang akan di query di Pivot Attribute. </a:t>
            </a:r>
            <a:endParaRPr/>
          </a:p>
          <a:p>
            <a:pPr indent="-311150" lvl="0" marL="457200" rtl="0" algn="l">
              <a:spcBef>
                <a:spcPts val="0"/>
              </a:spcBef>
              <a:spcAft>
                <a:spcPts val="0"/>
              </a:spcAft>
              <a:buSzPts val="1300"/>
              <a:buChar char="●"/>
            </a:pPr>
            <a:r>
              <a:rPr lang="id"/>
              <a:t>Jika kita ingin tambahkan kolom lain, kita bisa tambahkan pada relasi BelongsToMany dengan menambah withPivot()</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dan Product</a:t>
            </a:r>
            <a:endParaRPr/>
          </a:p>
        </p:txBody>
      </p:sp>
      <p:pic>
        <p:nvPicPr>
          <p:cNvPr id="1144" name="Google Shape;1144;p193"/>
          <p:cNvPicPr preferRelativeResize="0"/>
          <p:nvPr/>
        </p:nvPicPr>
        <p:blipFill>
          <a:blip r:embed="rId3">
            <a:alphaModFix/>
          </a:blip>
          <a:stretch>
            <a:fillRect/>
          </a:stretch>
        </p:blipFill>
        <p:spPr>
          <a:xfrm>
            <a:off x="152400" y="2006250"/>
            <a:ext cx="8839203" cy="1262743"/>
          </a:xfrm>
          <a:prstGeom prst="rect">
            <a:avLst/>
          </a:prstGeom>
          <a:noFill/>
          <a:ln>
            <a:noFill/>
          </a:ln>
        </p:spPr>
      </p:pic>
      <p:pic>
        <p:nvPicPr>
          <p:cNvPr id="1145" name="Google Shape;1145;p193"/>
          <p:cNvPicPr preferRelativeResize="0"/>
          <p:nvPr/>
        </p:nvPicPr>
        <p:blipFill>
          <a:blip r:embed="rId4">
            <a:alphaModFix/>
          </a:blip>
          <a:stretch>
            <a:fillRect/>
          </a:stretch>
        </p:blipFill>
        <p:spPr>
          <a:xfrm>
            <a:off x="152400" y="3421393"/>
            <a:ext cx="8839199" cy="13087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Pivot Attribute</a:t>
            </a:r>
            <a:endParaRPr/>
          </a:p>
        </p:txBody>
      </p:sp>
      <p:pic>
        <p:nvPicPr>
          <p:cNvPr id="1151" name="Google Shape;1151;p194"/>
          <p:cNvPicPr preferRelativeResize="0"/>
          <p:nvPr/>
        </p:nvPicPr>
        <p:blipFill>
          <a:blip r:embed="rId3">
            <a:alphaModFix/>
          </a:blip>
          <a:stretch>
            <a:fillRect/>
          </a:stretch>
        </p:blipFill>
        <p:spPr>
          <a:xfrm>
            <a:off x="152400" y="2006250"/>
            <a:ext cx="7778132" cy="2984850"/>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Filtering via Intermediate Table</a:t>
            </a:r>
            <a:endParaRPr/>
          </a:p>
        </p:txBody>
      </p:sp>
      <p:sp>
        <p:nvSpPr>
          <p:cNvPr id="1157" name="Google Shape;1157;p1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Kita juga bisa melakukan filtering melalui Intermediate Table</a:t>
            </a:r>
            <a:endParaRPr/>
          </a:p>
          <a:p>
            <a:pPr indent="-311150" lvl="0" marL="457200" rtl="0" algn="l">
              <a:spcBef>
                <a:spcPts val="0"/>
              </a:spcBef>
              <a:spcAft>
                <a:spcPts val="0"/>
              </a:spcAft>
              <a:buSzPts val="1300"/>
              <a:buChar char="●"/>
            </a:pPr>
            <a:r>
              <a:rPr lang="id"/>
              <a:t>Contoh, kita ingin mengambil data Product yang di Like Customer, tapi created_at nya yang satu minggu yang lalu misalnya</a:t>
            </a:r>
            <a:endParaRPr/>
          </a:p>
          <a:p>
            <a:pPr indent="-311150" lvl="0" marL="457200" rtl="0" algn="l">
              <a:spcBef>
                <a:spcPts val="0"/>
              </a:spcBef>
              <a:spcAft>
                <a:spcPts val="0"/>
              </a:spcAft>
              <a:buSzPts val="1300"/>
              <a:buChar char="●"/>
            </a:pPr>
            <a:r>
              <a:rPr lang="id"/>
              <a:t>Kita bisa tambahkan kondisi pada relasi BelongsToMany dengan menambahkan method dengan prefix wherePivot()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163" name="Google Shape;1163;p196"/>
          <p:cNvPicPr preferRelativeResize="0"/>
          <p:nvPr/>
        </p:nvPicPr>
        <p:blipFill>
          <a:blip r:embed="rId3">
            <a:alphaModFix/>
          </a:blip>
          <a:stretch>
            <a:fillRect/>
          </a:stretch>
        </p:blipFill>
        <p:spPr>
          <a:xfrm>
            <a:off x="152400" y="2006250"/>
            <a:ext cx="8839199" cy="291261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Intermediate Table Condition</a:t>
            </a:r>
            <a:endParaRPr/>
          </a:p>
        </p:txBody>
      </p:sp>
      <p:pic>
        <p:nvPicPr>
          <p:cNvPr id="1169" name="Google Shape;1169;p197"/>
          <p:cNvPicPr preferRelativeResize="0"/>
          <p:nvPr/>
        </p:nvPicPr>
        <p:blipFill>
          <a:blip r:embed="rId3">
            <a:alphaModFix/>
          </a:blip>
          <a:stretch>
            <a:fillRect/>
          </a:stretch>
        </p:blipFill>
        <p:spPr>
          <a:xfrm>
            <a:off x="152400" y="2006250"/>
            <a:ext cx="7829013"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Pivot Model</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Model</a:t>
            </a:r>
            <a:endParaRPr/>
          </a:p>
        </p:txBody>
      </p:sp>
      <p:sp>
        <p:nvSpPr>
          <p:cNvPr id="1180" name="Google Shape;1180;p1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Intermediate Table memiliki kolom selain kolom untuk Join, kadang ada baiknya dibuat dalam bentuk Pivot Model</a:t>
            </a:r>
            <a:endParaRPr/>
          </a:p>
          <a:p>
            <a:pPr indent="-311150" lvl="0" marL="457200" rtl="0" algn="l">
              <a:spcBef>
                <a:spcPts val="0"/>
              </a:spcBef>
              <a:spcAft>
                <a:spcPts val="0"/>
              </a:spcAft>
              <a:buSzPts val="1300"/>
              <a:buChar char="●"/>
            </a:pPr>
            <a:r>
              <a:rPr lang="id"/>
              <a:t>Pivot Model adalah Model seperti biasanya, hanya saja harus turunan dari Pivot, bukan Model</a:t>
            </a:r>
            <a:endParaRPr/>
          </a:p>
          <a:p>
            <a:pPr indent="-311150" lvl="0" marL="457200" rtl="0" algn="l">
              <a:spcBef>
                <a:spcPts val="0"/>
              </a:spcBef>
              <a:spcAft>
                <a:spcPts val="0"/>
              </a:spcAft>
              <a:buSzPts val="1300"/>
              <a:buChar char="●"/>
            </a:pPr>
            <a:r>
              <a:rPr lang="id"/>
              <a:t>Salah satu kelebihan menambahkan Pivot Model adalah, kita bisa query data secara langsung lewat Pivot Model atau menambahkan relasi pada Pivot Model</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Pivot Model</a:t>
            </a:r>
            <a:endParaRPr/>
          </a:p>
        </p:txBody>
      </p:sp>
      <p:pic>
        <p:nvPicPr>
          <p:cNvPr id="1186" name="Google Shape;1186;p200"/>
          <p:cNvPicPr preferRelativeResize="0"/>
          <p:nvPr/>
        </p:nvPicPr>
        <p:blipFill>
          <a:blip r:embed="rId3">
            <a:alphaModFix/>
          </a:blip>
          <a:stretch>
            <a:fillRect/>
          </a:stretch>
        </p:blipFill>
        <p:spPr>
          <a:xfrm>
            <a:off x="152400" y="2006250"/>
            <a:ext cx="8620125" cy="1847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Pivot Class</a:t>
            </a:r>
            <a:endParaRPr/>
          </a:p>
        </p:txBody>
      </p:sp>
      <p:sp>
        <p:nvSpPr>
          <p:cNvPr id="1192" name="Google Shape;1192;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Pivot Class sebenarnya adalah turunan dari Model class, oleh karena itu hampir semua yang bisa dilakukan di Model, bisa juga dilakukan di Pivot</a:t>
            </a:r>
            <a:endParaRPr/>
          </a:p>
          <a:p>
            <a:pPr indent="-311150" lvl="0" marL="457200" rtl="0" algn="l">
              <a:spcBef>
                <a:spcPts val="0"/>
              </a:spcBef>
              <a:spcAft>
                <a:spcPts val="0"/>
              </a:spcAft>
              <a:buSzPts val="1300"/>
              <a:buChar char="●"/>
            </a:pPr>
            <a:r>
              <a:rPr lang="id"/>
              <a:t>Namun pada Pivot Class, secara default $incrementing bernilai false, jadi jika kita membuat Pivot Model dengan auto increment, maka kita harus mengubah nilai $incrementing nya menjadi true</a:t>
            </a:r>
            <a:endParaRPr/>
          </a:p>
          <a:p>
            <a:pPr indent="-311150" lvl="0" marL="457200" rtl="0" algn="l">
              <a:spcBef>
                <a:spcPts val="0"/>
              </a:spcBef>
              <a:spcAft>
                <a:spcPts val="0"/>
              </a:spcAft>
              <a:buSzPts val="1300"/>
              <a:buChar char="●"/>
            </a:pPr>
            <a:r>
              <a:rPr lang="id"/>
              <a:t>Selain itu, Pivot Model tidak mendukung SoftDeletes, jika kita ingin menggunakan SoftDeletes, kita perlu mengubah Pivot Model, menjadi Model biasa pada Eloquent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Attributes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Model, kita harus beri tahu informasi tentang schema tabel yang digunakan oleh Model</a:t>
            </a:r>
            <a:endParaRPr/>
          </a:p>
          <a:p>
            <a:pPr indent="-311150" lvl="0" marL="457200" rtl="0" algn="l">
              <a:spcBef>
                <a:spcPts val="0"/>
              </a:spcBef>
              <a:spcAft>
                <a:spcPts val="0"/>
              </a:spcAft>
              <a:buSzPts val="1300"/>
              <a:buChar char="●"/>
            </a:pPr>
            <a:r>
              <a:rPr lang="id"/>
              <a:t>Kita bisa override attributes yang terdapat di class Model</a:t>
            </a:r>
            <a:endParaRPr/>
          </a:p>
          <a:p>
            <a:pPr indent="-311150" lvl="0" marL="457200" rtl="0" algn="l">
              <a:spcBef>
                <a:spcPts val="0"/>
              </a:spcBef>
              <a:spcAft>
                <a:spcPts val="0"/>
              </a:spcAft>
              <a:buSzPts val="1300"/>
              <a:buChar char="●"/>
            </a:pPr>
            <a:r>
              <a:rPr lang="id"/>
              <a:t>Seperti $table, $primaryKey, $keyType, $incrementing dan lain-lain</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https://laravel.com/api/10.x/Illuminate/Database/Eloquent/Model.html</a:t>
            </a:r>
            <a:r>
              <a:rPr lang="id"/>
              <a:t> </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Like Pivot Model</a:t>
            </a:r>
            <a:endParaRPr/>
          </a:p>
        </p:txBody>
      </p:sp>
      <p:pic>
        <p:nvPicPr>
          <p:cNvPr id="1198" name="Google Shape;1198;p202"/>
          <p:cNvPicPr preferRelativeResize="0"/>
          <p:nvPr/>
        </p:nvPicPr>
        <p:blipFill>
          <a:blip r:embed="rId3">
            <a:alphaModFix/>
          </a:blip>
          <a:stretch>
            <a:fillRect/>
          </a:stretch>
        </p:blipFill>
        <p:spPr>
          <a:xfrm>
            <a:off x="152400" y="2006250"/>
            <a:ext cx="7672208" cy="298484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204" name="Google Shape;1204;p203"/>
          <p:cNvPicPr preferRelativeResize="0"/>
          <p:nvPr/>
        </p:nvPicPr>
        <p:blipFill>
          <a:blip r:embed="rId3">
            <a:alphaModFix/>
          </a:blip>
          <a:stretch>
            <a:fillRect/>
          </a:stretch>
        </p:blipFill>
        <p:spPr>
          <a:xfrm>
            <a:off x="152400" y="2006250"/>
            <a:ext cx="8203722" cy="29848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210" name="Google Shape;1210;p204"/>
          <p:cNvPicPr preferRelativeResize="0"/>
          <p:nvPr/>
        </p:nvPicPr>
        <p:blipFill>
          <a:blip r:embed="rId3">
            <a:alphaModFix/>
          </a:blip>
          <a:stretch>
            <a:fillRect/>
          </a:stretch>
        </p:blipFill>
        <p:spPr>
          <a:xfrm>
            <a:off x="152400" y="2006250"/>
            <a:ext cx="8839203" cy="2148147"/>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Pivot</a:t>
            </a:r>
            <a:endParaRPr/>
          </a:p>
        </p:txBody>
      </p:sp>
      <p:pic>
        <p:nvPicPr>
          <p:cNvPr id="1216" name="Google Shape;1216;p205"/>
          <p:cNvPicPr preferRelativeResize="0"/>
          <p:nvPr/>
        </p:nvPicPr>
        <p:blipFill>
          <a:blip r:embed="rId3">
            <a:alphaModFix/>
          </a:blip>
          <a:stretch>
            <a:fillRect/>
          </a:stretch>
        </p:blipFill>
        <p:spPr>
          <a:xfrm>
            <a:off x="152400" y="2006250"/>
            <a:ext cx="4854816" cy="29848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Polymorphic Relationships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Polymorphic Relationships</a:t>
            </a:r>
            <a:endParaRPr/>
          </a:p>
        </p:txBody>
      </p:sp>
      <p:sp>
        <p:nvSpPr>
          <p:cNvPr id="1227" name="Google Shape;1227;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Polymorphic Relationship adalah relasi antar tabel namun relasinya bisa berbeda Model</a:t>
            </a:r>
            <a:endParaRPr/>
          </a:p>
          <a:p>
            <a:pPr indent="-311150" lvl="0" marL="457200" rtl="0" algn="l">
              <a:spcBef>
                <a:spcPts val="0"/>
              </a:spcBef>
              <a:spcAft>
                <a:spcPts val="0"/>
              </a:spcAft>
              <a:buSzPts val="1300"/>
              <a:buChar char="●"/>
            </a:pPr>
            <a:r>
              <a:rPr lang="id"/>
              <a:t>Relasi ini sebenarnya tidak standard dalam relational database, karena dalam relational database, satu kolom FK hanya bisa mengacu ke satu tabel, sedangkan pada Polymorphic Relationship, satu kolom FK bisa mengacu ke beberapa tabel yang berbeda, tergantung tipe relasi nya</a:t>
            </a:r>
            <a:endParaRPr/>
          </a:p>
          <a:p>
            <a:pPr indent="-311150" lvl="0" marL="457200" rtl="0" algn="l">
              <a:spcBef>
                <a:spcPts val="0"/>
              </a:spcBef>
              <a:spcAft>
                <a:spcPts val="0"/>
              </a:spcAft>
              <a:buSzPts val="1300"/>
              <a:buChar char="●"/>
            </a:pPr>
            <a:r>
              <a:rPr lang="id"/>
              <a:t>Karena itu, sebenarnya relasi Polymorphic sendiri tidak saya anjurkan untuk terlalu banyak digunakan, kecuali dalam keadaan tertentu</a:t>
            </a:r>
            <a:endParaRPr/>
          </a:p>
          <a:p>
            <a:pPr indent="-311150" lvl="0" marL="457200" rtl="0" algn="l">
              <a:spcBef>
                <a:spcPts val="0"/>
              </a:spcBef>
              <a:spcAft>
                <a:spcPts val="0"/>
              </a:spcAft>
              <a:buSzPts val="1300"/>
              <a:buChar char="●"/>
            </a:pPr>
            <a:r>
              <a:rPr lang="id"/>
              <a:t>Dan karena relational database tidak mendukung satu kolom FK untuk lebih dari satu tabel, oleh karena itu implementasi Polymorphic Relationship ini tidak akan menggunakan foreign key di database</a:t>
            </a:r>
            <a:endParaRPr/>
          </a:p>
          <a:p>
            <a:pPr indent="-311150" lvl="0" marL="457200" rtl="0" algn="l">
              <a:spcBef>
                <a:spcPts val="0"/>
              </a:spcBef>
              <a:spcAft>
                <a:spcPts val="0"/>
              </a:spcAft>
              <a:buSzPts val="1300"/>
              <a:buChar char="●"/>
            </a:pPr>
            <a:r>
              <a:rPr lang="id" u="sng">
                <a:solidFill>
                  <a:schemeClr val="hlink"/>
                </a:solidFill>
                <a:hlinkClick r:id="rId3"/>
              </a:rPr>
              <a:t>https://stackoverflow.com/questions/441001/possible-to-do-a-mysql-foreign-key-to-one-of-two-possible-tables</a:t>
            </a:r>
            <a:r>
              <a:rPr lang="id"/>
              <a:t> </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Polymorphic Relationships</a:t>
            </a:r>
            <a:endParaRPr/>
          </a:p>
        </p:txBody>
      </p:sp>
      <p:sp>
        <p:nvSpPr>
          <p:cNvPr id="1233" name="Google Shape;1233;p2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Polymorphic Relationships, yaitu </a:t>
            </a:r>
            <a:endParaRPr/>
          </a:p>
          <a:p>
            <a:pPr indent="-311150" lvl="0" marL="457200" rtl="0" algn="l">
              <a:spcBef>
                <a:spcPts val="0"/>
              </a:spcBef>
              <a:spcAft>
                <a:spcPts val="0"/>
              </a:spcAft>
              <a:buSzPts val="1300"/>
              <a:buChar char="●"/>
            </a:pPr>
            <a:r>
              <a:rPr lang="id"/>
              <a:t>One to One Polymorphic</a:t>
            </a:r>
            <a:endParaRPr/>
          </a:p>
          <a:p>
            <a:pPr indent="-311150" lvl="0" marL="457200" rtl="0" algn="l">
              <a:spcBef>
                <a:spcPts val="0"/>
              </a:spcBef>
              <a:spcAft>
                <a:spcPts val="0"/>
              </a:spcAft>
              <a:buSzPts val="1300"/>
              <a:buChar char="●"/>
            </a:pPr>
            <a:r>
              <a:rPr lang="id"/>
              <a:t>One to Many Polymorphic</a:t>
            </a:r>
            <a:endParaRPr/>
          </a:p>
          <a:p>
            <a:pPr indent="-311150" lvl="0" marL="457200" rtl="0" algn="l">
              <a:spcBef>
                <a:spcPts val="0"/>
              </a:spcBef>
              <a:spcAft>
                <a:spcPts val="0"/>
              </a:spcAft>
              <a:buSzPts val="1300"/>
              <a:buChar char="●"/>
            </a:pPr>
            <a:r>
              <a:rPr lang="id"/>
              <a:t>One of Many Polymorphic</a:t>
            </a:r>
            <a:endParaRPr/>
          </a:p>
          <a:p>
            <a:pPr indent="-311150" lvl="0" marL="457200" rtl="0" algn="l">
              <a:spcBef>
                <a:spcPts val="0"/>
              </a:spcBef>
              <a:spcAft>
                <a:spcPts val="0"/>
              </a:spcAft>
              <a:buSzPts val="1300"/>
              <a:buChar char="●"/>
            </a:pPr>
            <a:r>
              <a:rPr lang="id"/>
              <a:t>Many to Many Polymorphic</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One Polymorphic</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One Polymorphic</a:t>
            </a:r>
            <a:endParaRPr/>
          </a:p>
        </p:txBody>
      </p:sp>
      <p:sp>
        <p:nvSpPr>
          <p:cNvPr id="1244" name="Google Shape;1244;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One to One Polymorphic sebenarnya mirip seperti relasi One to One, hanya saja, relasinya bisa ke lebih dari satu Model</a:t>
            </a:r>
            <a:endParaRPr/>
          </a:p>
          <a:p>
            <a:pPr indent="-311150" lvl="0" marL="457200" rtl="0" algn="l">
              <a:spcBef>
                <a:spcPts val="0"/>
              </a:spcBef>
              <a:spcAft>
                <a:spcPts val="0"/>
              </a:spcAft>
              <a:buSzPts val="1300"/>
              <a:buChar char="●"/>
            </a:pPr>
            <a:r>
              <a:rPr lang="id"/>
              <a:t>Contoh, kita cukup Customer dan punya Product, misal saja Customer dan Product punya satu Image</a:t>
            </a:r>
            <a:endParaRPr/>
          </a:p>
          <a:p>
            <a:pPr indent="-311150" lvl="0" marL="457200" rtl="0" algn="l">
              <a:spcBef>
                <a:spcPts val="0"/>
              </a:spcBef>
              <a:spcAft>
                <a:spcPts val="0"/>
              </a:spcAft>
              <a:buSzPts val="1300"/>
              <a:buChar char="●"/>
            </a:pPr>
            <a:r>
              <a:rPr lang="id"/>
              <a:t>Artinya kita bisa membuat Model Image yang berelasi One to One dengan Customer atau Product</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Image Model</a:t>
            </a:r>
            <a:endParaRPr/>
          </a:p>
        </p:txBody>
      </p:sp>
      <p:pic>
        <p:nvPicPr>
          <p:cNvPr id="1250" name="Google Shape;1250;p211"/>
          <p:cNvPicPr preferRelativeResize="0"/>
          <p:nvPr/>
        </p:nvPicPr>
        <p:blipFill>
          <a:blip r:embed="rId3">
            <a:alphaModFix/>
          </a:blip>
          <a:stretch>
            <a:fillRect/>
          </a:stretch>
        </p:blipFill>
        <p:spPr>
          <a:xfrm>
            <a:off x="152400" y="2006250"/>
            <a:ext cx="8839199" cy="22808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Timestamp</a:t>
            </a:r>
            <a:endParaRPr/>
          </a:p>
        </p:txBody>
      </p:sp>
      <p:sp>
        <p:nvSpPr>
          <p:cNvPr id="198" name="Google Shape;198;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Eloquent berharap terdapat kolom created_at dan updated_at sebagai informasi audit timestamp</a:t>
            </a:r>
            <a:endParaRPr/>
          </a:p>
          <a:p>
            <a:pPr indent="-311150" lvl="0" marL="457200" rtl="0" algn="l">
              <a:spcBef>
                <a:spcPts val="0"/>
              </a:spcBef>
              <a:spcAft>
                <a:spcPts val="0"/>
              </a:spcAft>
              <a:buSzPts val="1300"/>
              <a:buChar char="●"/>
            </a:pPr>
            <a:r>
              <a:rPr lang="id"/>
              <a:t>Jika memang tidak membutuhkan informasi tersebut, kita bisa meng-override $timestamp menjadi false di Model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Kolom di Polymorphic	</a:t>
            </a:r>
            <a:endParaRPr/>
          </a:p>
        </p:txBody>
      </p:sp>
      <p:sp>
        <p:nvSpPr>
          <p:cNvPr id="1256" name="Google Shape;1256;p2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relasi Polymorphic, kita harus membuat kolom nama relasinya, misal imageable di tabel images</a:t>
            </a:r>
            <a:endParaRPr/>
          </a:p>
          <a:p>
            <a:pPr indent="-311150" lvl="0" marL="457200" rtl="0" algn="l">
              <a:spcBef>
                <a:spcPts val="0"/>
              </a:spcBef>
              <a:spcAft>
                <a:spcPts val="0"/>
              </a:spcAft>
              <a:buSzPts val="1300"/>
              <a:buChar char="●"/>
            </a:pPr>
            <a:r>
              <a:rPr lang="id"/>
              <a:t>Kolom harus dibuat dalam dua kolom, pertama _id dan kedua _type, misal imageable_id dan imageable_type</a:t>
            </a:r>
            <a:endParaRPr/>
          </a:p>
          <a:p>
            <a:pPr indent="-311150" lvl="0" marL="457200" rtl="0" algn="l">
              <a:spcBef>
                <a:spcPts val="0"/>
              </a:spcBef>
              <a:spcAft>
                <a:spcPts val="0"/>
              </a:spcAft>
              <a:buSzPts val="1300"/>
              <a:buChar char="●"/>
            </a:pPr>
            <a:r>
              <a:rPr lang="id"/>
              <a:t>Dimana di imageable_id, isinya adalah FK pada primary key di tabel relasi</a:t>
            </a:r>
            <a:endParaRPr/>
          </a:p>
          <a:p>
            <a:pPr indent="-311150" lvl="0" marL="457200" rtl="0" algn="l">
              <a:spcBef>
                <a:spcPts val="0"/>
              </a:spcBef>
              <a:spcAft>
                <a:spcPts val="0"/>
              </a:spcAft>
              <a:buSzPts val="1300"/>
              <a:buChar char="●"/>
            </a:pPr>
            <a:r>
              <a:rPr lang="id"/>
              <a:t>Sedangkan imageable_type isinya adalah tipe Model, biasanya diisi dengan nama class Model</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Migration</a:t>
            </a:r>
            <a:endParaRPr/>
          </a:p>
        </p:txBody>
      </p:sp>
      <p:pic>
        <p:nvPicPr>
          <p:cNvPr id="1262" name="Google Shape;1262;p213"/>
          <p:cNvPicPr preferRelativeResize="0"/>
          <p:nvPr/>
        </p:nvPicPr>
        <p:blipFill>
          <a:blip r:embed="rId3">
            <a:alphaModFix/>
          </a:blip>
          <a:stretch>
            <a:fillRect/>
          </a:stretch>
        </p:blipFill>
        <p:spPr>
          <a:xfrm>
            <a:off x="152400" y="2006250"/>
            <a:ext cx="7471922" cy="298485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Model</a:t>
            </a:r>
            <a:endParaRPr/>
          </a:p>
        </p:txBody>
      </p:sp>
      <p:pic>
        <p:nvPicPr>
          <p:cNvPr id="1268" name="Google Shape;1268;p214"/>
          <p:cNvPicPr preferRelativeResize="0"/>
          <p:nvPr/>
        </p:nvPicPr>
        <p:blipFill>
          <a:blip r:embed="rId3">
            <a:alphaModFix/>
          </a:blip>
          <a:stretch>
            <a:fillRect/>
          </a:stretch>
        </p:blipFill>
        <p:spPr>
          <a:xfrm>
            <a:off x="152400" y="2006250"/>
            <a:ext cx="7927870"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274" name="Google Shape;1274;p215"/>
          <p:cNvPicPr preferRelativeResize="0"/>
          <p:nvPr/>
        </p:nvPicPr>
        <p:blipFill>
          <a:blip r:embed="rId3">
            <a:alphaModFix/>
          </a:blip>
          <a:stretch>
            <a:fillRect/>
          </a:stretch>
        </p:blipFill>
        <p:spPr>
          <a:xfrm>
            <a:off x="152400" y="2006250"/>
            <a:ext cx="8839200" cy="229225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280" name="Google Shape;1280;p216"/>
          <p:cNvPicPr preferRelativeResize="0"/>
          <p:nvPr/>
        </p:nvPicPr>
        <p:blipFill>
          <a:blip r:embed="rId3">
            <a:alphaModFix/>
          </a:blip>
          <a:stretch>
            <a:fillRect/>
          </a:stretch>
        </p:blipFill>
        <p:spPr>
          <a:xfrm>
            <a:off x="152400" y="2006250"/>
            <a:ext cx="8839199" cy="207705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Seeder</a:t>
            </a:r>
            <a:endParaRPr/>
          </a:p>
        </p:txBody>
      </p:sp>
      <p:pic>
        <p:nvPicPr>
          <p:cNvPr id="1286" name="Google Shape;1286;p217"/>
          <p:cNvPicPr preferRelativeResize="0"/>
          <p:nvPr/>
        </p:nvPicPr>
        <p:blipFill>
          <a:blip r:embed="rId3">
            <a:alphaModFix/>
          </a:blip>
          <a:stretch>
            <a:fillRect/>
          </a:stretch>
        </p:blipFill>
        <p:spPr>
          <a:xfrm>
            <a:off x="152400" y="2006250"/>
            <a:ext cx="8537900" cy="2984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to One Polymorphic</a:t>
            </a:r>
            <a:endParaRPr/>
          </a:p>
        </p:txBody>
      </p:sp>
      <p:pic>
        <p:nvPicPr>
          <p:cNvPr id="1292" name="Google Shape;1292;p218"/>
          <p:cNvPicPr preferRelativeResize="0"/>
          <p:nvPr/>
        </p:nvPicPr>
        <p:blipFill>
          <a:blip r:embed="rId3">
            <a:alphaModFix/>
          </a:blip>
          <a:stretch>
            <a:fillRect/>
          </a:stretch>
        </p:blipFill>
        <p:spPr>
          <a:xfrm>
            <a:off x="152400" y="2006250"/>
            <a:ext cx="8839197" cy="268575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2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to Many Polymorphic</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to Many Polymorphic</a:t>
            </a:r>
            <a:endParaRPr/>
          </a:p>
        </p:txBody>
      </p:sp>
      <p:sp>
        <p:nvSpPr>
          <p:cNvPr id="1303" name="Google Shape;1303;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One to One, Polymorphic juga mendukung relasi One to Many</a:t>
            </a:r>
            <a:endParaRPr/>
          </a:p>
          <a:p>
            <a:pPr indent="-311150" lvl="0" marL="457200" rtl="0" algn="l">
              <a:spcBef>
                <a:spcPts val="0"/>
              </a:spcBef>
              <a:spcAft>
                <a:spcPts val="0"/>
              </a:spcAft>
              <a:buSzPts val="1300"/>
              <a:buChar char="●"/>
            </a:pPr>
            <a:r>
              <a:rPr lang="id"/>
              <a:t>Sebenarnya cara pembuatan One to One dan One to Many hampir mirip, bedanya adalah pada tabel, kita tidak menambahkan Unique Constraint, karena bisa lebih dari satu</a:t>
            </a:r>
            <a:endParaRPr/>
          </a:p>
          <a:p>
            <a:pPr indent="-311150" lvl="0" marL="457200" rtl="0" algn="l">
              <a:spcBef>
                <a:spcPts val="0"/>
              </a:spcBef>
              <a:spcAft>
                <a:spcPts val="0"/>
              </a:spcAft>
              <a:buSzPts val="1300"/>
              <a:buChar char="●"/>
            </a:pPr>
            <a:r>
              <a:rPr lang="id"/>
              <a:t>Contoh kasus, misal kita sebelumnya sudah membuat model Comment</a:t>
            </a:r>
            <a:endParaRPr/>
          </a:p>
          <a:p>
            <a:pPr indent="-311150" lvl="0" marL="457200" rtl="0" algn="l">
              <a:spcBef>
                <a:spcPts val="0"/>
              </a:spcBef>
              <a:spcAft>
                <a:spcPts val="0"/>
              </a:spcAft>
              <a:buSzPts val="1300"/>
              <a:buChar char="●"/>
            </a:pPr>
            <a:r>
              <a:rPr lang="id"/>
              <a:t>Misal, kita akan membuat relasi One to Many Polymorphic pada Comment dengan Product dan Voucher</a:t>
            </a:r>
            <a:endParaRPr/>
          </a:p>
          <a:p>
            <a:pPr indent="-311150" lvl="0" marL="457200" rtl="0" algn="l">
              <a:spcBef>
                <a:spcPts val="0"/>
              </a:spcBef>
              <a:spcAft>
                <a:spcPts val="0"/>
              </a:spcAft>
              <a:buSzPts val="1300"/>
              <a:buChar char="●"/>
            </a:pPr>
            <a:r>
              <a:rPr lang="id"/>
              <a:t>Artinya kita bisa menambah Comment ke Product dan juga Voucher, dan lebih dari satu Comment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2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309" name="Google Shape;1309;p221"/>
          <p:cNvPicPr preferRelativeResize="0"/>
          <p:nvPr/>
        </p:nvPicPr>
        <p:blipFill>
          <a:blip r:embed="rId3">
            <a:alphaModFix/>
          </a:blip>
          <a:stretch>
            <a:fillRect/>
          </a:stretch>
        </p:blipFill>
        <p:spPr>
          <a:xfrm>
            <a:off x="152400" y="2006250"/>
            <a:ext cx="8839201" cy="14158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Composite Primary Key</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Sampai materi ini dibuat, sayangnya Laravel Eloquent tidak mendukung Composite Primary Key (primary key untuk lebih dari satu kolom)</a:t>
            </a:r>
            <a:endParaRPr/>
          </a:p>
          <a:p>
            <a:pPr indent="-311150" lvl="0" marL="457200" rtl="0" algn="l">
              <a:spcBef>
                <a:spcPts val="0"/>
              </a:spcBef>
              <a:spcAft>
                <a:spcPts val="0"/>
              </a:spcAft>
              <a:buSzPts val="1300"/>
              <a:buChar char="●"/>
            </a:pPr>
            <a:r>
              <a:rPr lang="id"/>
              <a:t>Oleh karena itu, kita harus membuat satu kolom yang unique untuk primary key</a:t>
            </a:r>
            <a:endParaRPr/>
          </a:p>
          <a:p>
            <a:pPr indent="-311150" lvl="0" marL="457200" rtl="0" algn="l">
              <a:spcBef>
                <a:spcPts val="0"/>
              </a:spcBef>
              <a:spcAft>
                <a:spcPts val="0"/>
              </a:spcAft>
              <a:buSzPts val="1300"/>
              <a:buChar char="●"/>
            </a:pPr>
            <a:r>
              <a:rPr lang="id"/>
              <a:t>Jika memang butuh composite key, kita bisa membuat dua kolom dengan index unique</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a:t>
            </a:r>
            <a:endParaRPr/>
          </a:p>
        </p:txBody>
      </p:sp>
      <p:pic>
        <p:nvPicPr>
          <p:cNvPr id="1315" name="Google Shape;1315;p222"/>
          <p:cNvPicPr preferRelativeResize="0"/>
          <p:nvPr/>
        </p:nvPicPr>
        <p:blipFill>
          <a:blip r:embed="rId3">
            <a:alphaModFix/>
          </a:blip>
          <a:stretch>
            <a:fillRect/>
          </a:stretch>
        </p:blipFill>
        <p:spPr>
          <a:xfrm>
            <a:off x="152400" y="2006250"/>
            <a:ext cx="5876811" cy="298485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1321" name="Google Shape;1321;p223"/>
          <p:cNvPicPr preferRelativeResize="0"/>
          <p:nvPr/>
        </p:nvPicPr>
        <p:blipFill>
          <a:blip r:embed="rId3">
            <a:alphaModFix/>
          </a:blip>
          <a:stretch>
            <a:fillRect/>
          </a:stretch>
        </p:blipFill>
        <p:spPr>
          <a:xfrm>
            <a:off x="152400" y="2006250"/>
            <a:ext cx="8839199" cy="2057029"/>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a:t>
            </a:r>
            <a:endParaRPr/>
          </a:p>
        </p:txBody>
      </p:sp>
      <p:pic>
        <p:nvPicPr>
          <p:cNvPr id="1327" name="Google Shape;1327;p224"/>
          <p:cNvPicPr preferRelativeResize="0"/>
          <p:nvPr/>
        </p:nvPicPr>
        <p:blipFill>
          <a:blip r:embed="rId3">
            <a:alphaModFix/>
          </a:blip>
          <a:stretch>
            <a:fillRect/>
          </a:stretch>
        </p:blipFill>
        <p:spPr>
          <a:xfrm>
            <a:off x="152400" y="2006250"/>
            <a:ext cx="8839201" cy="239019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a:t>
            </a:r>
            <a:endParaRPr/>
          </a:p>
        </p:txBody>
      </p:sp>
      <p:pic>
        <p:nvPicPr>
          <p:cNvPr id="1333" name="Google Shape;1333;p225"/>
          <p:cNvPicPr preferRelativeResize="0"/>
          <p:nvPr/>
        </p:nvPicPr>
        <p:blipFill>
          <a:blip r:embed="rId3">
            <a:alphaModFix/>
          </a:blip>
          <a:stretch>
            <a:fillRect/>
          </a:stretch>
        </p:blipFill>
        <p:spPr>
          <a:xfrm>
            <a:off x="152400" y="2006250"/>
            <a:ext cx="8839202" cy="2670454"/>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Seeder</a:t>
            </a:r>
            <a:endParaRPr/>
          </a:p>
        </p:txBody>
      </p:sp>
      <p:pic>
        <p:nvPicPr>
          <p:cNvPr id="1339" name="Google Shape;1339;p226"/>
          <p:cNvPicPr preferRelativeResize="0"/>
          <p:nvPr/>
        </p:nvPicPr>
        <p:blipFill>
          <a:blip r:embed="rId3">
            <a:alphaModFix/>
          </a:blip>
          <a:stretch>
            <a:fillRect/>
          </a:stretch>
        </p:blipFill>
        <p:spPr>
          <a:xfrm>
            <a:off x="152400" y="2006250"/>
            <a:ext cx="3971624" cy="2059875"/>
          </a:xfrm>
          <a:prstGeom prst="rect">
            <a:avLst/>
          </a:prstGeom>
          <a:noFill/>
          <a:ln>
            <a:noFill/>
          </a:ln>
        </p:spPr>
      </p:pic>
      <p:pic>
        <p:nvPicPr>
          <p:cNvPr id="1340" name="Google Shape;1340;p226"/>
          <p:cNvPicPr preferRelativeResize="0"/>
          <p:nvPr/>
        </p:nvPicPr>
        <p:blipFill>
          <a:blip r:embed="rId4">
            <a:alphaModFix/>
          </a:blip>
          <a:stretch>
            <a:fillRect/>
          </a:stretch>
        </p:blipFill>
        <p:spPr>
          <a:xfrm>
            <a:off x="4276424" y="2006250"/>
            <a:ext cx="4715176" cy="2292775"/>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to Many Polymorphic</a:t>
            </a:r>
            <a:endParaRPr/>
          </a:p>
        </p:txBody>
      </p:sp>
      <p:pic>
        <p:nvPicPr>
          <p:cNvPr id="1346" name="Google Shape;1346;p227"/>
          <p:cNvPicPr preferRelativeResize="0"/>
          <p:nvPr/>
        </p:nvPicPr>
        <p:blipFill>
          <a:blip r:embed="rId3">
            <a:alphaModFix/>
          </a:blip>
          <a:stretch>
            <a:fillRect/>
          </a:stretch>
        </p:blipFill>
        <p:spPr>
          <a:xfrm>
            <a:off x="152400" y="2006250"/>
            <a:ext cx="8839199" cy="282827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One of Many Polymorphic</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One of Many Polymorphic</a:t>
            </a:r>
            <a:endParaRPr/>
          </a:p>
        </p:txBody>
      </p:sp>
      <p:sp>
        <p:nvSpPr>
          <p:cNvPr id="1357" name="Google Shape;135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Relasi One to Many Polymorphic juga mendukung penambahan kondisi, seperti yang pernah kita pelajari di materi Has One of Many</a:t>
            </a:r>
            <a:endParaRPr/>
          </a:p>
          <a:p>
            <a:pPr indent="0" lvl="0" marL="0" rtl="0" algn="l">
              <a:spcBef>
                <a:spcPts val="1200"/>
              </a:spcBef>
              <a:spcAft>
                <a:spcPts val="12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363" name="Google Shape;1363;p230"/>
          <p:cNvPicPr preferRelativeResize="0"/>
          <p:nvPr/>
        </p:nvPicPr>
        <p:blipFill>
          <a:blip r:embed="rId3">
            <a:alphaModFix/>
          </a:blip>
          <a:stretch>
            <a:fillRect/>
          </a:stretch>
        </p:blipFill>
        <p:spPr>
          <a:xfrm>
            <a:off x="152400" y="2006250"/>
            <a:ext cx="6229791" cy="2984850"/>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One of Many Polymorphic</a:t>
            </a:r>
            <a:endParaRPr/>
          </a:p>
        </p:txBody>
      </p:sp>
      <p:pic>
        <p:nvPicPr>
          <p:cNvPr id="1369" name="Google Shape;1369;p231"/>
          <p:cNvPicPr preferRelativeResize="0"/>
          <p:nvPr/>
        </p:nvPicPr>
        <p:blipFill>
          <a:blip r:embed="rId3">
            <a:alphaModFix/>
          </a:blip>
          <a:stretch>
            <a:fillRect/>
          </a:stretch>
        </p:blipFill>
        <p:spPr>
          <a:xfrm>
            <a:off x="152400" y="2006250"/>
            <a:ext cx="8839201" cy="267354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210" name="Google Shape;210;p34"/>
          <p:cNvPicPr preferRelativeResize="0"/>
          <p:nvPr/>
        </p:nvPicPr>
        <p:blipFill>
          <a:blip r:embed="rId3">
            <a:alphaModFix/>
          </a:blip>
          <a:stretch>
            <a:fillRect/>
          </a:stretch>
        </p:blipFill>
        <p:spPr>
          <a:xfrm>
            <a:off x="152400" y="2006250"/>
            <a:ext cx="7138644" cy="298485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Many to</a:t>
            </a:r>
            <a:r>
              <a:rPr lang="id"/>
              <a:t> Many Polymorphic</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Many to Many Polymorphic</a:t>
            </a:r>
            <a:endParaRPr/>
          </a:p>
        </p:txBody>
      </p:sp>
      <p:sp>
        <p:nvSpPr>
          <p:cNvPr id="1380" name="Google Shape;1380;p2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Terakhir, kita juga bisa melakukan relasi Many to Many Polymorphic</a:t>
            </a:r>
            <a:endParaRPr/>
          </a:p>
          <a:p>
            <a:pPr indent="-311150" lvl="0" marL="457200" rtl="0" algn="l">
              <a:spcBef>
                <a:spcPts val="0"/>
              </a:spcBef>
              <a:spcAft>
                <a:spcPts val="0"/>
              </a:spcAft>
              <a:buSzPts val="1300"/>
              <a:buChar char="●"/>
            </a:pPr>
            <a:r>
              <a:rPr lang="id"/>
              <a:t>Contoh, misal kita akan membuat Model Tag, dimana satu Tag bisa digunakan di banyak Voucher dan Product. Begitu juga kebalikannya, Satu Voucher atau Product bisa punya banyak Tag</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Tag Model</a:t>
            </a:r>
            <a:endParaRPr/>
          </a:p>
        </p:txBody>
      </p:sp>
      <p:pic>
        <p:nvPicPr>
          <p:cNvPr id="1386" name="Google Shape;1386;p234"/>
          <p:cNvPicPr preferRelativeResize="0"/>
          <p:nvPr/>
        </p:nvPicPr>
        <p:blipFill>
          <a:blip r:embed="rId3">
            <a:alphaModFix/>
          </a:blip>
          <a:stretch>
            <a:fillRect/>
          </a:stretch>
        </p:blipFill>
        <p:spPr>
          <a:xfrm>
            <a:off x="152400" y="2006250"/>
            <a:ext cx="8839202" cy="2177676"/>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Migration</a:t>
            </a:r>
            <a:endParaRPr/>
          </a:p>
        </p:txBody>
      </p:sp>
      <p:pic>
        <p:nvPicPr>
          <p:cNvPr id="1392" name="Google Shape;1392;p235"/>
          <p:cNvPicPr preferRelativeResize="0"/>
          <p:nvPr/>
        </p:nvPicPr>
        <p:blipFill>
          <a:blip r:embed="rId3">
            <a:alphaModFix/>
          </a:blip>
          <a:stretch>
            <a:fillRect/>
          </a:stretch>
        </p:blipFill>
        <p:spPr>
          <a:xfrm>
            <a:off x="152400" y="2006250"/>
            <a:ext cx="7496116" cy="2984851"/>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Model</a:t>
            </a:r>
            <a:endParaRPr/>
          </a:p>
        </p:txBody>
      </p:sp>
      <p:pic>
        <p:nvPicPr>
          <p:cNvPr id="1398" name="Google Shape;1398;p236"/>
          <p:cNvPicPr preferRelativeResize="0"/>
          <p:nvPr/>
        </p:nvPicPr>
        <p:blipFill>
          <a:blip r:embed="rId3">
            <a:alphaModFix/>
          </a:blip>
          <a:stretch>
            <a:fillRect/>
          </a:stretch>
        </p:blipFill>
        <p:spPr>
          <a:xfrm>
            <a:off x="152400" y="2006250"/>
            <a:ext cx="3154725" cy="1789350"/>
          </a:xfrm>
          <a:prstGeom prst="rect">
            <a:avLst/>
          </a:prstGeom>
          <a:noFill/>
          <a:ln>
            <a:noFill/>
          </a:ln>
        </p:spPr>
      </p:pic>
      <p:pic>
        <p:nvPicPr>
          <p:cNvPr id="1399" name="Google Shape;1399;p236"/>
          <p:cNvPicPr preferRelativeResize="0"/>
          <p:nvPr/>
        </p:nvPicPr>
        <p:blipFill>
          <a:blip r:embed="rId4">
            <a:alphaModFix/>
          </a:blip>
          <a:stretch>
            <a:fillRect/>
          </a:stretch>
        </p:blipFill>
        <p:spPr>
          <a:xfrm>
            <a:off x="3459525" y="2006250"/>
            <a:ext cx="5532076" cy="208805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405" name="Google Shape;1405;p237"/>
          <p:cNvPicPr preferRelativeResize="0"/>
          <p:nvPr/>
        </p:nvPicPr>
        <p:blipFill>
          <a:blip r:embed="rId3">
            <a:alphaModFix/>
          </a:blip>
          <a:stretch>
            <a:fillRect/>
          </a:stretch>
        </p:blipFill>
        <p:spPr>
          <a:xfrm>
            <a:off x="152400" y="2006250"/>
            <a:ext cx="8839201" cy="2345094"/>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1411" name="Google Shape;1411;p238"/>
          <p:cNvPicPr preferRelativeResize="0"/>
          <p:nvPr/>
        </p:nvPicPr>
        <p:blipFill>
          <a:blip r:embed="rId3">
            <a:alphaModFix/>
          </a:blip>
          <a:stretch>
            <a:fillRect/>
          </a:stretch>
        </p:blipFill>
        <p:spPr>
          <a:xfrm>
            <a:off x="152400" y="2006250"/>
            <a:ext cx="8839202" cy="2483674"/>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Tag Seeder</a:t>
            </a:r>
            <a:endParaRPr/>
          </a:p>
        </p:txBody>
      </p:sp>
      <p:pic>
        <p:nvPicPr>
          <p:cNvPr id="1417" name="Google Shape;1417;p239"/>
          <p:cNvPicPr preferRelativeResize="0"/>
          <p:nvPr/>
        </p:nvPicPr>
        <p:blipFill>
          <a:blip r:embed="rId3">
            <a:alphaModFix/>
          </a:blip>
          <a:stretch>
            <a:fillRect/>
          </a:stretch>
        </p:blipFill>
        <p:spPr>
          <a:xfrm>
            <a:off x="152400" y="2006250"/>
            <a:ext cx="8839201" cy="296182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Many to Many Polymorphic</a:t>
            </a:r>
            <a:endParaRPr/>
          </a:p>
        </p:txBody>
      </p:sp>
      <p:pic>
        <p:nvPicPr>
          <p:cNvPr id="1423" name="Google Shape;1423;p240"/>
          <p:cNvPicPr preferRelativeResize="0"/>
          <p:nvPr/>
        </p:nvPicPr>
        <p:blipFill>
          <a:blip r:embed="rId3">
            <a:alphaModFix/>
          </a:blip>
          <a:stretch>
            <a:fillRect/>
          </a:stretch>
        </p:blipFill>
        <p:spPr>
          <a:xfrm>
            <a:off x="152400" y="2006250"/>
            <a:ext cx="8832443" cy="298485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Polymorphic Types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Migration</a:t>
            </a:r>
            <a:endParaRPr/>
          </a:p>
        </p:txBody>
      </p:sp>
      <p:pic>
        <p:nvPicPr>
          <p:cNvPr id="216" name="Google Shape;216;p35"/>
          <p:cNvPicPr preferRelativeResize="0"/>
          <p:nvPr/>
        </p:nvPicPr>
        <p:blipFill>
          <a:blip r:embed="rId3">
            <a:alphaModFix/>
          </a:blip>
          <a:stretch>
            <a:fillRect/>
          </a:stretch>
        </p:blipFill>
        <p:spPr>
          <a:xfrm>
            <a:off x="152400" y="2006250"/>
            <a:ext cx="6599416" cy="298485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Polymorphic Types</a:t>
            </a:r>
            <a:endParaRPr/>
          </a:p>
        </p:txBody>
      </p:sp>
      <p:sp>
        <p:nvSpPr>
          <p:cNvPr id="1434" name="Google Shape;1434;p2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type di relasi Polymorphic akan menggunakan nama Class Model yang kita gunakan</a:t>
            </a:r>
            <a:endParaRPr/>
          </a:p>
          <a:p>
            <a:pPr indent="-311150" lvl="0" marL="457200" rtl="0" algn="l">
              <a:spcBef>
                <a:spcPts val="0"/>
              </a:spcBef>
              <a:spcAft>
                <a:spcPts val="0"/>
              </a:spcAft>
              <a:buSzPts val="1300"/>
              <a:buChar char="●"/>
            </a:pPr>
            <a:r>
              <a:rPr lang="id"/>
              <a:t>Namun, hal ini bisa berbahaya misal kita mengubah nama Model atau mengubah namespace Model, karena secara otomatis type di Polymorphic tidak akan berjalan</a:t>
            </a:r>
            <a:endParaRPr/>
          </a:p>
          <a:p>
            <a:pPr indent="-311150" lvl="0" marL="457200" rtl="0" algn="l">
              <a:spcBef>
                <a:spcPts val="0"/>
              </a:spcBef>
              <a:spcAft>
                <a:spcPts val="0"/>
              </a:spcAft>
              <a:buSzPts val="1300"/>
              <a:buChar char="●"/>
            </a:pPr>
            <a:r>
              <a:rPr lang="id"/>
              <a:t>Kadang, ada baiknya kita menambahkan type untuk Polymorphic</a:t>
            </a:r>
            <a:endParaRPr/>
          </a:p>
          <a:p>
            <a:pPr indent="-311150" lvl="0" marL="457200" rtl="0" algn="l">
              <a:spcBef>
                <a:spcPts val="0"/>
              </a:spcBef>
              <a:spcAft>
                <a:spcPts val="0"/>
              </a:spcAft>
              <a:buSzPts val="1300"/>
              <a:buChar char="●"/>
            </a:pPr>
            <a:r>
              <a:rPr lang="id"/>
              <a:t>Kita bisa tambahkan pada Service Provider dengan manggil Relation::enforceMorphMap()</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Polymorphic Types</a:t>
            </a:r>
            <a:endParaRPr/>
          </a:p>
        </p:txBody>
      </p:sp>
      <p:pic>
        <p:nvPicPr>
          <p:cNvPr id="1440" name="Google Shape;1440;p243"/>
          <p:cNvPicPr preferRelativeResize="0"/>
          <p:nvPr/>
        </p:nvPicPr>
        <p:blipFill>
          <a:blip r:embed="rId3">
            <a:alphaModFix/>
          </a:blip>
          <a:stretch>
            <a:fillRect/>
          </a:stretch>
        </p:blipFill>
        <p:spPr>
          <a:xfrm>
            <a:off x="152400" y="2006250"/>
            <a:ext cx="8839199" cy="249988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Seeder</a:t>
            </a:r>
            <a:endParaRPr/>
          </a:p>
        </p:txBody>
      </p:sp>
      <p:pic>
        <p:nvPicPr>
          <p:cNvPr id="1446" name="Google Shape;1446;p244"/>
          <p:cNvPicPr preferRelativeResize="0"/>
          <p:nvPr/>
        </p:nvPicPr>
        <p:blipFill>
          <a:blip r:embed="rId3">
            <a:alphaModFix/>
          </a:blip>
          <a:stretch>
            <a:fillRect/>
          </a:stretch>
        </p:blipFill>
        <p:spPr>
          <a:xfrm>
            <a:off x="152400" y="2006250"/>
            <a:ext cx="4024325" cy="2161775"/>
          </a:xfrm>
          <a:prstGeom prst="rect">
            <a:avLst/>
          </a:prstGeom>
          <a:noFill/>
          <a:ln>
            <a:noFill/>
          </a:ln>
        </p:spPr>
      </p:pic>
      <p:pic>
        <p:nvPicPr>
          <p:cNvPr id="1447" name="Google Shape;1447;p244"/>
          <p:cNvPicPr preferRelativeResize="0"/>
          <p:nvPr/>
        </p:nvPicPr>
        <p:blipFill>
          <a:blip r:embed="rId4">
            <a:alphaModFix/>
          </a:blip>
          <a:stretch>
            <a:fillRect/>
          </a:stretch>
        </p:blipFill>
        <p:spPr>
          <a:xfrm>
            <a:off x="4329125" y="2006250"/>
            <a:ext cx="4662476" cy="2439768"/>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Image Seeder</a:t>
            </a:r>
            <a:endParaRPr/>
          </a:p>
        </p:txBody>
      </p:sp>
      <p:pic>
        <p:nvPicPr>
          <p:cNvPr id="1453" name="Google Shape;1453;p245"/>
          <p:cNvPicPr preferRelativeResize="0"/>
          <p:nvPr/>
        </p:nvPicPr>
        <p:blipFill>
          <a:blip r:embed="rId3">
            <a:alphaModFix/>
          </a:blip>
          <a:stretch>
            <a:fillRect/>
          </a:stretch>
        </p:blipFill>
        <p:spPr>
          <a:xfrm>
            <a:off x="152400" y="2006250"/>
            <a:ext cx="6768245" cy="298485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Lazy dan Eager Loading</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Lazy Loading</a:t>
            </a:r>
            <a:endParaRPr/>
          </a:p>
        </p:txBody>
      </p:sp>
      <p:sp>
        <p:nvSpPr>
          <p:cNvPr id="1464" name="Google Shape;1464;p2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relasi akan di load (ambil) datanya secara Lazy</a:t>
            </a:r>
            <a:endParaRPr/>
          </a:p>
          <a:p>
            <a:pPr indent="-311150" lvl="0" marL="457200" rtl="0" algn="l">
              <a:spcBef>
                <a:spcPts val="0"/>
              </a:spcBef>
              <a:spcAft>
                <a:spcPts val="0"/>
              </a:spcAft>
              <a:buSzPts val="1300"/>
              <a:buChar char="●"/>
            </a:pPr>
            <a:r>
              <a:rPr lang="id"/>
              <a:t>Lazy artinya, ketika kita panggil attribute nya, baru Laravel akan melakukan query untuk mendapatkan datanya</a:t>
            </a:r>
            <a:endParaRPr/>
          </a:p>
          <a:p>
            <a:pPr indent="-311150" lvl="0" marL="457200" rtl="0" algn="l">
              <a:spcBef>
                <a:spcPts val="0"/>
              </a:spcBef>
              <a:spcAft>
                <a:spcPts val="0"/>
              </a:spcAft>
              <a:buSzPts val="1300"/>
              <a:buChar char="●"/>
            </a:pPr>
            <a:r>
              <a:rPr lang="id"/>
              <a:t>Salah satu keuntungan menggunakan Lazy adalah, ketika kita tidak butuh datanya, Laravel tidak akan melakukan query</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Eager</a:t>
            </a:r>
            <a:r>
              <a:rPr lang="id"/>
              <a:t> Loading</a:t>
            </a:r>
            <a:endParaRPr/>
          </a:p>
        </p:txBody>
      </p:sp>
      <p:sp>
        <p:nvSpPr>
          <p:cNvPr id="1470" name="Google Shape;1470;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Namun pada kasus tertentu, kadang kita ingin melakukan Eager Loading</a:t>
            </a:r>
            <a:endParaRPr/>
          </a:p>
          <a:p>
            <a:pPr indent="-311150" lvl="0" marL="457200" rtl="0" algn="l">
              <a:spcBef>
                <a:spcPts val="0"/>
              </a:spcBef>
              <a:spcAft>
                <a:spcPts val="0"/>
              </a:spcAft>
              <a:buSzPts val="1300"/>
              <a:buChar char="●"/>
            </a:pPr>
            <a:r>
              <a:rPr lang="id"/>
              <a:t>Yaitu langsung mengambil data relasi secara langsung ketika kita mengambil data Model</a:t>
            </a:r>
            <a:endParaRPr/>
          </a:p>
          <a:p>
            <a:pPr indent="-311150" lvl="0" marL="457200" rtl="0" algn="l">
              <a:spcBef>
                <a:spcPts val="0"/>
              </a:spcBef>
              <a:spcAft>
                <a:spcPts val="0"/>
              </a:spcAft>
              <a:buSzPts val="1300"/>
              <a:buChar char="●"/>
            </a:pPr>
            <a:r>
              <a:rPr lang="id"/>
              <a:t>Terdapat dua cara untuk melakukannya, pertama dengan menggunakan Query Builder, atau langsung di hardcode di Model nya</a:t>
            </a:r>
            <a:endParaRPr/>
          </a:p>
          <a:p>
            <a:pPr indent="-311150" lvl="0" marL="457200" rtl="0" algn="l">
              <a:spcBef>
                <a:spcPts val="0"/>
              </a:spcBef>
              <a:spcAft>
                <a:spcPts val="0"/>
              </a:spcAft>
              <a:buSzPts val="1300"/>
              <a:buChar char="●"/>
            </a:pPr>
            <a:r>
              <a:rPr lang="id"/>
              <a:t>Menggunakan Query Builder bisa kita pilih, apakah mau di menggunakan Eager Loading atau tidak</a:t>
            </a:r>
            <a:endParaRPr/>
          </a:p>
          <a:p>
            <a:pPr indent="-311150" lvl="0" marL="457200" rtl="0" algn="l">
              <a:spcBef>
                <a:spcPts val="0"/>
              </a:spcBef>
              <a:spcAft>
                <a:spcPts val="0"/>
              </a:spcAft>
              <a:buSzPts val="1300"/>
              <a:buChar char="●"/>
            </a:pPr>
            <a:r>
              <a:rPr lang="id"/>
              <a:t>Jika menggunakan Model, secara otomatis akan dilakukan Eager Loading</a:t>
            </a:r>
            <a:endParaRPr/>
          </a:p>
          <a:p>
            <a:pPr indent="-311150" lvl="0" marL="457200" rtl="0" algn="l">
              <a:spcBef>
                <a:spcPts val="0"/>
              </a:spcBef>
              <a:spcAft>
                <a:spcPts val="0"/>
              </a:spcAft>
              <a:buSzPts val="1300"/>
              <a:buChar char="●"/>
            </a:pPr>
            <a:r>
              <a:rPr lang="id"/>
              <a:t>Untuk menggunakan Query Builder, kita bisa gunakan method with([relation])</a:t>
            </a:r>
            <a:endParaRPr/>
          </a:p>
          <a:p>
            <a:pPr indent="-311150" lvl="0" marL="457200" rtl="0" algn="l">
              <a:spcBef>
                <a:spcPts val="0"/>
              </a:spcBef>
              <a:spcAft>
                <a:spcPts val="0"/>
              </a:spcAft>
              <a:buSzPts val="1300"/>
              <a:buChar char="●"/>
            </a:pPr>
            <a:r>
              <a:rPr lang="id"/>
              <a:t>Untuk menggunakan Model, kita bisa override attribute $with</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Builder Eager Loading</a:t>
            </a:r>
            <a:endParaRPr/>
          </a:p>
        </p:txBody>
      </p:sp>
      <p:pic>
        <p:nvPicPr>
          <p:cNvPr id="1476" name="Google Shape;1476;p249"/>
          <p:cNvPicPr preferRelativeResize="0"/>
          <p:nvPr/>
        </p:nvPicPr>
        <p:blipFill>
          <a:blip r:embed="rId3">
            <a:alphaModFix/>
          </a:blip>
          <a:stretch>
            <a:fillRect/>
          </a:stretch>
        </p:blipFill>
        <p:spPr>
          <a:xfrm>
            <a:off x="152400" y="2006250"/>
            <a:ext cx="8839200" cy="23088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Customer Model</a:t>
            </a:r>
            <a:endParaRPr/>
          </a:p>
        </p:txBody>
      </p:sp>
      <p:pic>
        <p:nvPicPr>
          <p:cNvPr id="1482" name="Google Shape;1482;p250"/>
          <p:cNvPicPr preferRelativeResize="0"/>
          <p:nvPr/>
        </p:nvPicPr>
        <p:blipFill>
          <a:blip r:embed="rId3">
            <a:alphaModFix/>
          </a:blip>
          <a:stretch>
            <a:fillRect/>
          </a:stretch>
        </p:blipFill>
        <p:spPr>
          <a:xfrm>
            <a:off x="152400" y="2006250"/>
            <a:ext cx="3089825" cy="1169125"/>
          </a:xfrm>
          <a:prstGeom prst="rect">
            <a:avLst/>
          </a:prstGeom>
          <a:noFill/>
          <a:ln>
            <a:noFill/>
          </a:ln>
        </p:spPr>
      </p:pic>
      <p:pic>
        <p:nvPicPr>
          <p:cNvPr id="1483" name="Google Shape;1483;p250"/>
          <p:cNvPicPr preferRelativeResize="0"/>
          <p:nvPr/>
        </p:nvPicPr>
        <p:blipFill>
          <a:blip r:embed="rId4">
            <a:alphaModFix/>
          </a:blip>
          <a:stretch>
            <a:fillRect/>
          </a:stretch>
        </p:blipFill>
        <p:spPr>
          <a:xfrm>
            <a:off x="152400" y="3327775"/>
            <a:ext cx="6569488" cy="1663325"/>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Querying Relations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Menjalankan Migrations</a:t>
            </a:r>
            <a:endParaRPr/>
          </a:p>
        </p:txBody>
      </p:sp>
      <p:sp>
        <p:nvSpPr>
          <p:cNvPr id="222" name="Google Shape;222;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artisan migrate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Querying Relations</a:t>
            </a:r>
            <a:endParaRPr/>
          </a:p>
        </p:txBody>
      </p:sp>
      <p:sp>
        <p:nvSpPr>
          <p:cNvPr id="1494" name="Google Shape;1494;p2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Semua relasi di Laravel sebenarnya adalah turunan dari Query Builder, baik itu Polymorphic ataupun bukan</a:t>
            </a:r>
            <a:endParaRPr/>
          </a:p>
          <a:p>
            <a:pPr indent="-311150" lvl="0" marL="457200" rtl="0" algn="l">
              <a:spcBef>
                <a:spcPts val="0"/>
              </a:spcBef>
              <a:spcAft>
                <a:spcPts val="0"/>
              </a:spcAft>
              <a:buSzPts val="1300"/>
              <a:buChar char="●"/>
            </a:pPr>
            <a:r>
              <a:rPr lang="id"/>
              <a:t>Oleh karena itu, sebenarnya kita bisa melakukan Query seperti yang kita lakukan di Query Builder pada method relationship di Model yang sudah kita buat</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Querying Relations</a:t>
            </a:r>
            <a:endParaRPr/>
          </a:p>
        </p:txBody>
      </p:sp>
      <p:pic>
        <p:nvPicPr>
          <p:cNvPr id="1500" name="Google Shape;1500;p253"/>
          <p:cNvPicPr preferRelativeResize="0"/>
          <p:nvPr/>
        </p:nvPicPr>
        <p:blipFill>
          <a:blip r:embed="rId3">
            <a:alphaModFix/>
          </a:blip>
          <a:stretch>
            <a:fillRect/>
          </a:stretch>
        </p:blipFill>
        <p:spPr>
          <a:xfrm>
            <a:off x="152400" y="2006250"/>
            <a:ext cx="8839199" cy="2459537"/>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5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Aggregating Relations</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Aggregating Relations</a:t>
            </a:r>
            <a:endParaRPr/>
          </a:p>
        </p:txBody>
      </p:sp>
      <p:sp>
        <p:nvSpPr>
          <p:cNvPr id="1511" name="Google Shape;1511;p2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Karena Relation di Laravel adalah Query Builder, jadi kita juga bisa melakukan Aggregate Query di Relation</a:t>
            </a:r>
            <a:endParaRPr/>
          </a:p>
          <a:p>
            <a:pPr indent="-311150" lvl="0" marL="457200" rtl="0" algn="l">
              <a:spcBef>
                <a:spcPts val="0"/>
              </a:spcBef>
              <a:spcAft>
                <a:spcPts val="0"/>
              </a:spcAft>
              <a:buSzPts val="1300"/>
              <a:buChar char="●"/>
            </a:pPr>
            <a:r>
              <a:rPr lang="id"/>
              <a:t>Bisa kita lakukan seperti yang biasa kita lakukan di Query Builder</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Aggregation Relations</a:t>
            </a:r>
            <a:endParaRPr/>
          </a:p>
        </p:txBody>
      </p:sp>
      <p:pic>
        <p:nvPicPr>
          <p:cNvPr id="1517" name="Google Shape;1517;p256"/>
          <p:cNvPicPr preferRelativeResize="0"/>
          <p:nvPr/>
        </p:nvPicPr>
        <p:blipFill>
          <a:blip r:embed="rId3">
            <a:alphaModFix/>
          </a:blip>
          <a:stretch>
            <a:fillRect/>
          </a:stretch>
        </p:blipFill>
        <p:spPr>
          <a:xfrm>
            <a:off x="152400" y="2006250"/>
            <a:ext cx="8839201" cy="2404729"/>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Eloquent Collection</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Eloquent Collection</a:t>
            </a:r>
            <a:endParaRPr/>
          </a:p>
        </p:txBody>
      </p:sp>
      <p:sp>
        <p:nvSpPr>
          <p:cNvPr id="1528" name="Google Shape;1528;p2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mengambil data dari database menggunakan Eloquent, semua hasilnya adalah Collection (yang sudah kita pelajari di kelas Laravel Collection)</a:t>
            </a:r>
            <a:endParaRPr/>
          </a:p>
          <a:p>
            <a:pPr indent="-311150" lvl="0" marL="457200" rtl="0" algn="l">
              <a:spcBef>
                <a:spcPts val="0"/>
              </a:spcBef>
              <a:spcAft>
                <a:spcPts val="0"/>
              </a:spcAft>
              <a:buSzPts val="1300"/>
              <a:buChar char="●"/>
            </a:pPr>
            <a:r>
              <a:rPr lang="id"/>
              <a:t>Namun khusus dari Eloquent, sebenarnya hasil nya itu bukan class Collection </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https://laravel.com/api/10.x/Illuminate/Support/Collection.html</a:t>
            </a:r>
            <a:r>
              <a:rPr lang="id"/>
              <a:t> </a:t>
            </a:r>
            <a:endParaRPr/>
          </a:p>
          <a:p>
            <a:pPr indent="-311150" lvl="0" marL="457200" rtl="0" algn="l">
              <a:spcBef>
                <a:spcPts val="0"/>
              </a:spcBef>
              <a:spcAft>
                <a:spcPts val="0"/>
              </a:spcAft>
              <a:buSzPts val="1300"/>
              <a:buChar char="●"/>
            </a:pPr>
            <a:r>
              <a:rPr lang="id"/>
              <a:t>Melainkan class Collection di Eloquent</a:t>
            </a:r>
            <a:endParaRPr/>
          </a:p>
          <a:p>
            <a:pPr indent="-311150" lvl="0" marL="457200" rtl="0" algn="l">
              <a:spcBef>
                <a:spcPts val="0"/>
              </a:spcBef>
              <a:spcAft>
                <a:spcPts val="0"/>
              </a:spcAft>
              <a:buSzPts val="1300"/>
              <a:buChar char="●"/>
            </a:pPr>
            <a:r>
              <a:rPr lang="id" u="sng">
                <a:solidFill>
                  <a:schemeClr val="hlink"/>
                </a:solidFill>
                <a:hlinkClick r:id="rId4"/>
              </a:rPr>
              <a:t>https://laravel.com/api/10.x/Illuminate/Database/Eloquent/Collection.html</a:t>
            </a:r>
            <a:endParaRPr/>
          </a:p>
          <a:p>
            <a:pPr indent="-311150" lvl="0" marL="457200" rtl="0" algn="l">
              <a:spcBef>
                <a:spcPts val="0"/>
              </a:spcBef>
              <a:spcAft>
                <a:spcPts val="0"/>
              </a:spcAft>
              <a:buSzPts val="1300"/>
              <a:buChar char="●"/>
            </a:pPr>
            <a:r>
              <a:rPr lang="id"/>
              <a:t>Namun Eloquent Collection adalah class turunan dari Laravel Collection, oleh karena itu semua fitur tetap bisa kita gunakan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Eloquent Collection Method</a:t>
            </a:r>
            <a:endParaRPr/>
          </a:p>
        </p:txBody>
      </p:sp>
      <p:sp>
        <p:nvSpPr>
          <p:cNvPr id="1534" name="Google Shape;1534;p2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Namun terdapat banyak tambahan pada Eloquent Collection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https://laravel.com/docs/10.x/eloquent-collections#available-methods</a:t>
            </a:r>
            <a:r>
              <a:rPr lang="id"/>
              <a:t>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Eloquent Collection</a:t>
            </a:r>
            <a:endParaRPr/>
          </a:p>
        </p:txBody>
      </p:sp>
      <p:pic>
        <p:nvPicPr>
          <p:cNvPr id="1540" name="Google Shape;1540;p260"/>
          <p:cNvPicPr preferRelativeResize="0"/>
          <p:nvPr/>
        </p:nvPicPr>
        <p:blipFill>
          <a:blip r:embed="rId3">
            <a:alphaModFix/>
          </a:blip>
          <a:stretch>
            <a:fillRect/>
          </a:stretch>
        </p:blipFill>
        <p:spPr>
          <a:xfrm>
            <a:off x="152400" y="2006250"/>
            <a:ext cx="8839200" cy="28680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61"/>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Accessors dan Mutators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Insert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2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Accessor dan Mutator</a:t>
            </a:r>
            <a:endParaRPr/>
          </a:p>
        </p:txBody>
      </p:sp>
      <p:sp>
        <p:nvSpPr>
          <p:cNvPr id="1551" name="Google Shape;1551;p2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mengambil dan mengubah attribute di object Model, secara otomatis akan mengambil data di kolom</a:t>
            </a:r>
            <a:endParaRPr/>
          </a:p>
          <a:p>
            <a:pPr indent="-311150" lvl="0" marL="457200" rtl="0" algn="l">
              <a:spcBef>
                <a:spcPts val="0"/>
              </a:spcBef>
              <a:spcAft>
                <a:spcPts val="0"/>
              </a:spcAft>
              <a:buSzPts val="1300"/>
              <a:buChar char="●"/>
            </a:pPr>
            <a:r>
              <a:rPr lang="id"/>
              <a:t>Laravel memiliki fitur untuk mengubah data ketika di akses (Accessor) dan mengubah data ketika di set (Mutator)</a:t>
            </a:r>
            <a:endParaRPr/>
          </a:p>
          <a:p>
            <a:pPr indent="-311150" lvl="0" marL="457200" rtl="0" algn="l">
              <a:spcBef>
                <a:spcPts val="0"/>
              </a:spcBef>
              <a:spcAft>
                <a:spcPts val="0"/>
              </a:spcAft>
              <a:buSzPts val="1300"/>
              <a:buChar char="●"/>
            </a:pPr>
            <a:r>
              <a:rPr lang="id"/>
              <a:t>Caranya kita bisa membuat dengan menggunakan function yang mengembalikan object Attribute</a:t>
            </a:r>
            <a:endParaRPr/>
          </a:p>
          <a:p>
            <a:pPr indent="-311150" lvl="0" marL="457200" rtl="0" algn="l">
              <a:spcBef>
                <a:spcPts val="0"/>
              </a:spcBef>
              <a:spcAft>
                <a:spcPts val="0"/>
              </a:spcAft>
              <a:buSzPts val="1300"/>
              <a:buChar char="●"/>
            </a:pPr>
            <a:r>
              <a:rPr lang="id" u="sng">
                <a:solidFill>
                  <a:schemeClr val="hlink"/>
                </a:solidFill>
                <a:hlinkClick r:id="rId3"/>
              </a:rPr>
              <a:t>https://laravel.com/api/10.x/Illuminate/Database/Eloquent/Casts/Attribute.html</a:t>
            </a:r>
            <a:r>
              <a:rPr lang="id"/>
              <a:t> </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Person</a:t>
            </a:r>
            <a:endParaRPr/>
          </a:p>
        </p:txBody>
      </p:sp>
      <p:pic>
        <p:nvPicPr>
          <p:cNvPr id="1557" name="Google Shape;1557;p263"/>
          <p:cNvPicPr preferRelativeResize="0"/>
          <p:nvPr/>
        </p:nvPicPr>
        <p:blipFill>
          <a:blip r:embed="rId3">
            <a:alphaModFix/>
          </a:blip>
          <a:stretch>
            <a:fillRect/>
          </a:stretch>
        </p:blipFill>
        <p:spPr>
          <a:xfrm>
            <a:off x="152400" y="2006250"/>
            <a:ext cx="8839201" cy="2171384"/>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Migration</a:t>
            </a:r>
            <a:endParaRPr/>
          </a:p>
        </p:txBody>
      </p:sp>
      <p:pic>
        <p:nvPicPr>
          <p:cNvPr id="1563" name="Google Shape;1563;p264"/>
          <p:cNvPicPr preferRelativeResize="0"/>
          <p:nvPr/>
        </p:nvPicPr>
        <p:blipFill>
          <a:blip r:embed="rId3">
            <a:alphaModFix/>
          </a:blip>
          <a:stretch>
            <a:fillRect/>
          </a:stretch>
        </p:blipFill>
        <p:spPr>
          <a:xfrm>
            <a:off x="152400" y="2006250"/>
            <a:ext cx="8839200" cy="285813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569" name="Google Shape;1569;p265"/>
          <p:cNvPicPr preferRelativeResize="0"/>
          <p:nvPr/>
        </p:nvPicPr>
        <p:blipFill>
          <a:blip r:embed="rId3">
            <a:alphaModFix/>
          </a:blip>
          <a:stretch>
            <a:fillRect/>
          </a:stretch>
        </p:blipFill>
        <p:spPr>
          <a:xfrm>
            <a:off x="152400" y="2006250"/>
            <a:ext cx="2952800" cy="1696150"/>
          </a:xfrm>
          <a:prstGeom prst="rect">
            <a:avLst/>
          </a:prstGeom>
          <a:noFill/>
          <a:ln>
            <a:noFill/>
          </a:ln>
        </p:spPr>
      </p:pic>
      <p:pic>
        <p:nvPicPr>
          <p:cNvPr id="1570" name="Google Shape;1570;p265"/>
          <p:cNvPicPr preferRelativeResize="0"/>
          <p:nvPr/>
        </p:nvPicPr>
        <p:blipFill>
          <a:blip r:embed="rId4">
            <a:alphaModFix/>
          </a:blip>
          <a:stretch>
            <a:fillRect/>
          </a:stretch>
        </p:blipFill>
        <p:spPr>
          <a:xfrm>
            <a:off x="3257600" y="2006250"/>
            <a:ext cx="4125490"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Person</a:t>
            </a:r>
            <a:endParaRPr/>
          </a:p>
        </p:txBody>
      </p:sp>
      <p:pic>
        <p:nvPicPr>
          <p:cNvPr id="1576" name="Google Shape;1576;p266"/>
          <p:cNvPicPr preferRelativeResize="0"/>
          <p:nvPr/>
        </p:nvPicPr>
        <p:blipFill>
          <a:blip r:embed="rId3">
            <a:alphaModFix/>
          </a:blip>
          <a:stretch>
            <a:fillRect/>
          </a:stretch>
        </p:blipFill>
        <p:spPr>
          <a:xfrm>
            <a:off x="152400" y="2006250"/>
            <a:ext cx="6669635" cy="2984850"/>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Accessor dan Mutator Sama dengan Kolom</a:t>
            </a:r>
            <a:endParaRPr/>
          </a:p>
        </p:txBody>
      </p:sp>
      <p:sp>
        <p:nvSpPr>
          <p:cNvPr id="1582" name="Google Shape;1582;p2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Accessor dan Mutator, kita juga bisa buat sama dengan nama kolom nya</a:t>
            </a:r>
            <a:endParaRPr/>
          </a:p>
          <a:p>
            <a:pPr indent="-311150" lvl="0" marL="457200" rtl="0" algn="l">
              <a:spcBef>
                <a:spcPts val="0"/>
              </a:spcBef>
              <a:spcAft>
                <a:spcPts val="0"/>
              </a:spcAft>
              <a:buSzPts val="1300"/>
              <a:buChar char="●"/>
            </a:pPr>
            <a:r>
              <a:rPr lang="id"/>
              <a:t>Untuk mendapatkan value yang asli dari kolom, kita bisa tambahkan satu parameter di function Accessor</a:t>
            </a:r>
            <a:endParaRPr/>
          </a:p>
          <a:p>
            <a:pPr indent="-311150" lvl="0" marL="457200" rtl="0" algn="l">
              <a:spcBef>
                <a:spcPts val="0"/>
              </a:spcBef>
              <a:spcAft>
                <a:spcPts val="0"/>
              </a:spcAft>
              <a:buSzPts val="1300"/>
              <a:buChar char="●"/>
            </a:pPr>
            <a:r>
              <a:rPr lang="id"/>
              <a:t>Dan pada kasus tertentu, jika ingin mengambil semua kolom, kita bisa tambahkan dua parameter pada function Accessor nya</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588" name="Google Shape;1588;p268"/>
          <p:cNvPicPr preferRelativeResize="0"/>
          <p:nvPr/>
        </p:nvPicPr>
        <p:blipFill>
          <a:blip r:embed="rId3">
            <a:alphaModFix/>
          </a:blip>
          <a:stretch>
            <a:fillRect/>
          </a:stretch>
        </p:blipFill>
        <p:spPr>
          <a:xfrm>
            <a:off x="152400" y="2006250"/>
            <a:ext cx="7973457" cy="2984850"/>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Test</a:t>
            </a:r>
            <a:endParaRPr/>
          </a:p>
        </p:txBody>
      </p:sp>
      <p:pic>
        <p:nvPicPr>
          <p:cNvPr id="1594" name="Google Shape;1594;p269"/>
          <p:cNvPicPr preferRelativeResize="0"/>
          <p:nvPr/>
        </p:nvPicPr>
        <p:blipFill>
          <a:blip r:embed="rId3">
            <a:alphaModFix/>
          </a:blip>
          <a:stretch>
            <a:fillRect/>
          </a:stretch>
        </p:blipFill>
        <p:spPr>
          <a:xfrm>
            <a:off x="152400" y="2006250"/>
            <a:ext cx="4583455" cy="2984850"/>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70"/>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Attribute Casting</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Attribute Casting</a:t>
            </a:r>
            <a:endParaRPr/>
          </a:p>
        </p:txBody>
      </p:sp>
      <p:sp>
        <p:nvSpPr>
          <p:cNvPr id="1605" name="Google Shape;1605;p27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Attribute Casting adalah fitur di Eloquent untuk melakukan konversi tipe data secara otomatis dari tipe data di database, dengan tipe data yang ada di PHP</a:t>
            </a:r>
            <a:endParaRPr/>
          </a:p>
          <a:p>
            <a:pPr indent="-311150" lvl="0" marL="457200" rtl="0" algn="l">
              <a:spcBef>
                <a:spcPts val="0"/>
              </a:spcBef>
              <a:spcAft>
                <a:spcPts val="0"/>
              </a:spcAft>
              <a:buSzPts val="1300"/>
              <a:buChar char="●"/>
            </a:pPr>
            <a:r>
              <a:rPr lang="id"/>
              <a:t>Cara kerjanya sebenarnya sama seperti Accessor dan Mutator, hanya saja kita tidak perlu melakukannya secara manual, tinggal simpan pemetaan Attribute Casting nya di attribute $casts di Model</a:t>
            </a:r>
            <a:endParaRPr/>
          </a:p>
          <a:p>
            <a:pPr indent="-311150" lvl="0" marL="457200" rtl="0" algn="l">
              <a:spcBef>
                <a:spcPts val="0"/>
              </a:spcBef>
              <a:spcAft>
                <a:spcPts val="0"/>
              </a:spcAft>
              <a:buSzPts val="1300"/>
              <a:buChar char="●"/>
            </a:pPr>
            <a:r>
              <a:rPr lang="id"/>
              <a:t>$casts adalah array, dimana key nya berisi attribute / kolom, dan value nya berisi tipe data tujuan melakukan casting</a:t>
            </a:r>
            <a:endParaRPr/>
          </a:p>
          <a:p>
            <a:pPr indent="-311150" lvl="0" marL="457200" rtl="0" algn="l">
              <a:spcBef>
                <a:spcPts val="0"/>
              </a:spcBef>
              <a:spcAft>
                <a:spcPts val="0"/>
              </a:spcAft>
              <a:buSzPts val="1300"/>
              <a:buChar char="●"/>
            </a:pPr>
            <a:r>
              <a:rPr lang="id"/>
              <a:t>Tipe data casting yang didukung oleh Eloquent bisa dilihat disini : </a:t>
            </a:r>
            <a:endParaRPr/>
          </a:p>
          <a:p>
            <a:pPr indent="-311150" lvl="0" marL="457200" rtl="0" algn="l">
              <a:spcBef>
                <a:spcPts val="0"/>
              </a:spcBef>
              <a:spcAft>
                <a:spcPts val="0"/>
              </a:spcAft>
              <a:buSzPts val="1300"/>
              <a:buChar char="●"/>
            </a:pPr>
            <a:r>
              <a:rPr lang="id" u="sng">
                <a:solidFill>
                  <a:schemeClr val="hlink"/>
                </a:solidFill>
                <a:hlinkClick r:id="rId3"/>
              </a:rPr>
              <a:t>https://laravel.com/docs/10.x/eloquent-mutators#attribute-casting</a:t>
            </a:r>
            <a:r>
              <a:rPr lang="id"/>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Insert</a:t>
            </a:r>
            <a:endParaRPr/>
          </a:p>
        </p:txBody>
      </p:sp>
      <p:sp>
        <p:nvSpPr>
          <p:cNvPr id="233" name="Google Shape;23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insert data, kita bisa menggunakan method save() setelah membuat object dari class Model yang kita buat</a:t>
            </a:r>
            <a:endParaRPr/>
          </a:p>
          <a:p>
            <a:pPr indent="-311150" lvl="0" marL="457200" rtl="0" algn="l">
              <a:spcBef>
                <a:spcPts val="0"/>
              </a:spcBef>
              <a:spcAft>
                <a:spcPts val="0"/>
              </a:spcAft>
              <a:buSzPts val="1300"/>
              <a:buChar char="●"/>
            </a:pPr>
            <a:r>
              <a:rPr lang="id"/>
              <a:t>Method save() akan mengembalikan status bool, jika sukses atau gagal</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Model</a:t>
            </a:r>
            <a:endParaRPr/>
          </a:p>
        </p:txBody>
      </p:sp>
      <p:pic>
        <p:nvPicPr>
          <p:cNvPr id="1611" name="Google Shape;1611;p272"/>
          <p:cNvPicPr preferRelativeResize="0"/>
          <p:nvPr/>
        </p:nvPicPr>
        <p:blipFill>
          <a:blip r:embed="rId3">
            <a:alphaModFix/>
          </a:blip>
          <a:stretch>
            <a:fillRect/>
          </a:stretch>
        </p:blipFill>
        <p:spPr>
          <a:xfrm>
            <a:off x="152400" y="2006250"/>
            <a:ext cx="8344818" cy="298485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Attribute Casting</a:t>
            </a:r>
            <a:endParaRPr/>
          </a:p>
        </p:txBody>
      </p:sp>
      <p:pic>
        <p:nvPicPr>
          <p:cNvPr id="1617" name="Google Shape;1617;p273"/>
          <p:cNvPicPr preferRelativeResize="0"/>
          <p:nvPr/>
        </p:nvPicPr>
        <p:blipFill>
          <a:blip r:embed="rId3">
            <a:alphaModFix/>
          </a:blip>
          <a:stretch>
            <a:fillRect/>
          </a:stretch>
        </p:blipFill>
        <p:spPr>
          <a:xfrm>
            <a:off x="152400" y="2006250"/>
            <a:ext cx="8698705" cy="298485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274"/>
          <p:cNvSpPr txBox="1"/>
          <p:nvPr>
            <p:ph type="title"/>
          </p:nvPr>
        </p:nvSpPr>
        <p:spPr>
          <a:xfrm>
            <a:off x="729271" y="1322535"/>
            <a:ext cx="7688400" cy="1518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Custom Casts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Custom Casts</a:t>
            </a:r>
            <a:endParaRPr/>
          </a:p>
        </p:txBody>
      </p:sp>
      <p:sp>
        <p:nvSpPr>
          <p:cNvPr id="1628" name="Google Shape;1628;p2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tipe data yang mungkin tidak didukung atau mungkin kita ingin membuat jenis tipe data baru</a:t>
            </a:r>
            <a:endParaRPr/>
          </a:p>
          <a:p>
            <a:pPr indent="-311150" lvl="0" marL="457200" rtl="0" algn="l">
              <a:spcBef>
                <a:spcPts val="0"/>
              </a:spcBef>
              <a:spcAft>
                <a:spcPts val="0"/>
              </a:spcAft>
              <a:buSzPts val="1300"/>
              <a:buChar char="●"/>
            </a:pPr>
            <a:r>
              <a:rPr lang="id"/>
              <a:t>Kita bisa membuat Custom Casts agar Model bisa menggunakan nya untuk melakukan konversi tipe data nya</a:t>
            </a:r>
            <a:endParaRPr/>
          </a:p>
          <a:p>
            <a:pPr indent="-311150" lvl="0" marL="457200" rtl="0" algn="l">
              <a:spcBef>
                <a:spcPts val="0"/>
              </a:spcBef>
              <a:spcAft>
                <a:spcPts val="0"/>
              </a:spcAft>
              <a:buSzPts val="1300"/>
              <a:buChar char="●"/>
            </a:pPr>
            <a:r>
              <a:rPr lang="id"/>
              <a:t>Kita bisa membuat Custom Casts dengan perintah :</a:t>
            </a:r>
            <a:br>
              <a:rPr lang="id"/>
            </a:br>
            <a:r>
              <a:rPr lang="id"/>
              <a:t>php artisan make:cast NamaCustomCasts</a:t>
            </a:r>
            <a:endParaRPr/>
          </a:p>
          <a:p>
            <a:pPr indent="-311150" lvl="0" marL="457200" rtl="0" algn="l">
              <a:spcBef>
                <a:spcPts val="0"/>
              </a:spcBef>
              <a:spcAft>
                <a:spcPts val="0"/>
              </a:spcAft>
              <a:buSzPts val="1300"/>
              <a:buChar char="●"/>
            </a:pPr>
            <a:r>
              <a:rPr lang="id"/>
              <a:t>Contoh, kita punya kolom address di Person, tapi kita ingin ketika kita ubah atau ambil datanya, dalam bentuk class Address, bukan String</a:t>
            </a:r>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Address</a:t>
            </a:r>
            <a:endParaRPr/>
          </a:p>
        </p:txBody>
      </p:sp>
      <p:pic>
        <p:nvPicPr>
          <p:cNvPr id="1634" name="Google Shape;1634;p276"/>
          <p:cNvPicPr preferRelativeResize="0"/>
          <p:nvPr/>
        </p:nvPicPr>
        <p:blipFill>
          <a:blip r:embed="rId3">
            <a:alphaModFix/>
          </a:blip>
          <a:stretch>
            <a:fillRect/>
          </a:stretch>
        </p:blipFill>
        <p:spPr>
          <a:xfrm>
            <a:off x="152400" y="2006250"/>
            <a:ext cx="7695879" cy="298485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Address Custom Casts</a:t>
            </a:r>
            <a:endParaRPr/>
          </a:p>
        </p:txBody>
      </p:sp>
      <p:pic>
        <p:nvPicPr>
          <p:cNvPr id="1640" name="Google Shape;1640;p277"/>
          <p:cNvPicPr preferRelativeResize="0"/>
          <p:nvPr/>
        </p:nvPicPr>
        <p:blipFill>
          <a:blip r:embed="rId3">
            <a:alphaModFix/>
          </a:blip>
          <a:stretch>
            <a:fillRect/>
          </a:stretch>
        </p:blipFill>
        <p:spPr>
          <a:xfrm>
            <a:off x="152400" y="2006250"/>
            <a:ext cx="8839200" cy="1909058"/>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2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Address Cast</a:t>
            </a:r>
            <a:endParaRPr/>
          </a:p>
        </p:txBody>
      </p:sp>
      <p:pic>
        <p:nvPicPr>
          <p:cNvPr id="1646" name="Google Shape;1646;p278"/>
          <p:cNvPicPr preferRelativeResize="0"/>
          <p:nvPr/>
        </p:nvPicPr>
        <p:blipFill>
          <a:blip r:embed="rId3">
            <a:alphaModFix/>
          </a:blip>
          <a:stretch>
            <a:fillRect/>
          </a:stretch>
        </p:blipFill>
        <p:spPr>
          <a:xfrm>
            <a:off x="152400" y="2006250"/>
            <a:ext cx="7607510" cy="298485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Migration</a:t>
            </a:r>
            <a:endParaRPr/>
          </a:p>
        </p:txBody>
      </p:sp>
      <p:pic>
        <p:nvPicPr>
          <p:cNvPr id="1652" name="Google Shape;1652;p279"/>
          <p:cNvPicPr preferRelativeResize="0"/>
          <p:nvPr/>
        </p:nvPicPr>
        <p:blipFill>
          <a:blip r:embed="rId3">
            <a:alphaModFix/>
          </a:blip>
          <a:stretch>
            <a:fillRect/>
          </a:stretch>
        </p:blipFill>
        <p:spPr>
          <a:xfrm>
            <a:off x="152400" y="2006250"/>
            <a:ext cx="8839202" cy="1859751"/>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Migration</a:t>
            </a:r>
            <a:endParaRPr/>
          </a:p>
        </p:txBody>
      </p:sp>
      <p:pic>
        <p:nvPicPr>
          <p:cNvPr id="1658" name="Google Shape;1658;p280"/>
          <p:cNvPicPr preferRelativeResize="0"/>
          <p:nvPr/>
        </p:nvPicPr>
        <p:blipFill>
          <a:blip r:embed="rId3">
            <a:alphaModFix/>
          </a:blip>
          <a:stretch>
            <a:fillRect/>
          </a:stretch>
        </p:blipFill>
        <p:spPr>
          <a:xfrm>
            <a:off x="152400" y="2006250"/>
            <a:ext cx="7794529" cy="298485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a:t>
            </a:r>
            <a:endParaRPr/>
          </a:p>
        </p:txBody>
      </p:sp>
      <p:pic>
        <p:nvPicPr>
          <p:cNvPr id="1664" name="Google Shape;1664;p281"/>
          <p:cNvPicPr preferRelativeResize="0"/>
          <p:nvPr/>
        </p:nvPicPr>
        <p:blipFill>
          <a:blip r:embed="rId3">
            <a:alphaModFix/>
          </a:blip>
          <a:stretch>
            <a:fillRect/>
          </a:stretch>
        </p:blipFill>
        <p:spPr>
          <a:xfrm>
            <a:off x="152400" y="2006250"/>
            <a:ext cx="8448424" cy="2984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a:t>
            </a:r>
            <a:endParaRPr/>
          </a:p>
        </p:txBody>
      </p:sp>
      <p:pic>
        <p:nvPicPr>
          <p:cNvPr id="239" name="Google Shape;239;p39"/>
          <p:cNvPicPr preferRelativeResize="0"/>
          <p:nvPr/>
        </p:nvPicPr>
        <p:blipFill>
          <a:blip r:embed="rId3">
            <a:alphaModFix/>
          </a:blip>
          <a:stretch>
            <a:fillRect/>
          </a:stretch>
        </p:blipFill>
        <p:spPr>
          <a:xfrm>
            <a:off x="152400" y="2006250"/>
            <a:ext cx="8391211" cy="298485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Custom Casts</a:t>
            </a:r>
            <a:endParaRPr/>
          </a:p>
        </p:txBody>
      </p:sp>
      <p:pic>
        <p:nvPicPr>
          <p:cNvPr id="1670" name="Google Shape;1670;p282"/>
          <p:cNvPicPr preferRelativeResize="0"/>
          <p:nvPr/>
        </p:nvPicPr>
        <p:blipFill>
          <a:blip r:embed="rId3">
            <a:alphaModFix/>
          </a:blip>
          <a:stretch>
            <a:fillRect/>
          </a:stretch>
        </p:blipFill>
        <p:spPr>
          <a:xfrm>
            <a:off x="152400" y="2006250"/>
            <a:ext cx="8556570" cy="298485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28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Serialization</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Serialization</a:t>
            </a:r>
            <a:endParaRPr/>
          </a:p>
        </p:txBody>
      </p:sp>
      <p:sp>
        <p:nvSpPr>
          <p:cNvPr id="1681" name="Google Shape;1681;p2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RESTful API, kita sering sekali melakukan konversi data Model menjadi JSON atau Array</a:t>
            </a:r>
            <a:endParaRPr/>
          </a:p>
          <a:p>
            <a:pPr indent="-311150" lvl="0" marL="457200" rtl="0" algn="l">
              <a:spcBef>
                <a:spcPts val="0"/>
              </a:spcBef>
              <a:spcAft>
                <a:spcPts val="0"/>
              </a:spcAft>
              <a:buSzPts val="1300"/>
              <a:buChar char="●"/>
            </a:pPr>
            <a:r>
              <a:rPr lang="id"/>
              <a:t>Eloquent sudah menyediakan method untuk melakukan konversi tersebut menggunakan method toArray() dan toJSON()</a:t>
            </a:r>
            <a:endParaRPr/>
          </a:p>
          <a:p>
            <a:pPr indent="-311150" lvl="0" marL="457200" rtl="0" algn="l">
              <a:spcBef>
                <a:spcPts val="0"/>
              </a:spcBef>
              <a:spcAft>
                <a:spcPts val="0"/>
              </a:spcAft>
              <a:buSzPts val="1300"/>
              <a:buChar char="●"/>
            </a:pPr>
            <a:r>
              <a:rPr lang="id"/>
              <a:t>Secara otomatis Model akan dikonversi, dan semua kolom akan di include</a:t>
            </a:r>
            <a:endParaRPr/>
          </a:p>
          <a:p>
            <a:pPr indent="-311150" lvl="0" marL="457200" rtl="0" algn="l">
              <a:spcBef>
                <a:spcPts val="0"/>
              </a:spcBef>
              <a:spcAft>
                <a:spcPts val="0"/>
              </a:spcAft>
              <a:buSzPts val="1300"/>
              <a:buChar char="●"/>
            </a:pPr>
            <a:r>
              <a:rPr lang="id"/>
              <a:t>Termasuk Eloquent Collection pun bisa kita konversi menjadi Array dan JSON</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5" name="Shape 1685"/>
        <p:cNvGrpSpPr/>
        <p:nvPr/>
      </p:nvGrpSpPr>
      <p:grpSpPr>
        <a:xfrm>
          <a:off x="0" y="0"/>
          <a:ext cx="0" cy="0"/>
          <a:chOff x="0" y="0"/>
          <a:chExt cx="0" cy="0"/>
        </a:xfrm>
      </p:grpSpPr>
      <p:sp>
        <p:nvSpPr>
          <p:cNvPr id="1686" name="Google Shape;1686;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Serialization</a:t>
            </a:r>
            <a:endParaRPr/>
          </a:p>
        </p:txBody>
      </p:sp>
      <p:pic>
        <p:nvPicPr>
          <p:cNvPr id="1687" name="Google Shape;1687;p285"/>
          <p:cNvPicPr preferRelativeResize="0"/>
          <p:nvPr/>
        </p:nvPicPr>
        <p:blipFill>
          <a:blip r:embed="rId3">
            <a:alphaModFix/>
          </a:blip>
          <a:stretch>
            <a:fillRect/>
          </a:stretch>
        </p:blipFill>
        <p:spPr>
          <a:xfrm>
            <a:off x="152400" y="2006250"/>
            <a:ext cx="7708298" cy="29848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Relationship</a:t>
            </a:r>
            <a:endParaRPr/>
          </a:p>
        </p:txBody>
      </p:sp>
      <p:sp>
        <p:nvSpPr>
          <p:cNvPr id="1693" name="Google Shape;1693;p28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relasi yang belum di load, tidak akan di include ke dalam proses Serialization</a:t>
            </a:r>
            <a:endParaRPr/>
          </a:p>
          <a:p>
            <a:pPr indent="-311150" lvl="0" marL="457200" rtl="0" algn="l">
              <a:spcBef>
                <a:spcPts val="0"/>
              </a:spcBef>
              <a:spcAft>
                <a:spcPts val="0"/>
              </a:spcAft>
              <a:buSzPts val="1300"/>
              <a:buChar char="●"/>
            </a:pPr>
            <a:r>
              <a:rPr lang="id"/>
              <a:t>Jika kita ingin, kita harus load data relasinya terlebih dahulu</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Serialization Relation</a:t>
            </a:r>
            <a:endParaRPr/>
          </a:p>
        </p:txBody>
      </p:sp>
      <p:pic>
        <p:nvPicPr>
          <p:cNvPr id="1699" name="Google Shape;1699;p287"/>
          <p:cNvPicPr preferRelativeResize="0"/>
          <p:nvPr/>
        </p:nvPicPr>
        <p:blipFill>
          <a:blip r:embed="rId3">
            <a:alphaModFix/>
          </a:blip>
          <a:stretch>
            <a:fillRect/>
          </a:stretch>
        </p:blipFill>
        <p:spPr>
          <a:xfrm>
            <a:off x="152400" y="2006250"/>
            <a:ext cx="8839200" cy="294640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Hidden Attributes</a:t>
            </a:r>
            <a:endParaRPr/>
          </a:p>
        </p:txBody>
      </p:sp>
      <p:sp>
        <p:nvSpPr>
          <p:cNvPr id="1705" name="Google Shape;170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beberapa attribute tidak ingin kita tampilkan dalam proses Serialization</a:t>
            </a:r>
            <a:endParaRPr/>
          </a:p>
          <a:p>
            <a:pPr indent="-311150" lvl="0" marL="457200" rtl="0" algn="l">
              <a:spcBef>
                <a:spcPts val="0"/>
              </a:spcBef>
              <a:spcAft>
                <a:spcPts val="0"/>
              </a:spcAft>
              <a:buSzPts val="1300"/>
              <a:buChar char="●"/>
            </a:pPr>
            <a:r>
              <a:rPr lang="id"/>
              <a:t>Kita bisa menambahkan attributes mana saja yang mau kita hilangkan pada proses Serialization di property $hidden</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Product Model</a:t>
            </a:r>
            <a:endParaRPr/>
          </a:p>
        </p:txBody>
      </p:sp>
      <p:pic>
        <p:nvPicPr>
          <p:cNvPr id="1711" name="Google Shape;1711;p289"/>
          <p:cNvPicPr preferRelativeResize="0"/>
          <p:nvPr/>
        </p:nvPicPr>
        <p:blipFill>
          <a:blip r:embed="rId3">
            <a:alphaModFix/>
          </a:blip>
          <a:stretch>
            <a:fillRect/>
          </a:stretch>
        </p:blipFill>
        <p:spPr>
          <a:xfrm>
            <a:off x="152400" y="2006250"/>
            <a:ext cx="8839199" cy="180190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2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 Format</a:t>
            </a:r>
            <a:endParaRPr/>
          </a:p>
        </p:txBody>
      </p:sp>
      <p:sp>
        <p:nvSpPr>
          <p:cNvPr id="1717" name="Google Shape;1717;p29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tipe data Date/Time akan ditampilkan dalam format String</a:t>
            </a:r>
            <a:endParaRPr/>
          </a:p>
          <a:p>
            <a:pPr indent="-311150" lvl="0" marL="457200" rtl="0" algn="l">
              <a:spcBef>
                <a:spcPts val="0"/>
              </a:spcBef>
              <a:spcAft>
                <a:spcPts val="0"/>
              </a:spcAft>
              <a:buSzPts val="1300"/>
              <a:buChar char="●"/>
            </a:pPr>
            <a:r>
              <a:rPr lang="id"/>
              <a:t>Kadang, kita ingin mengubah formatnya, pada kasus ini, kita bisa menambahkan informasi date format pada $casts</a:t>
            </a:r>
            <a:endParaRPr/>
          </a:p>
          <a:p>
            <a:pPr indent="-311150" lvl="0" marL="457200" rtl="0" algn="l">
              <a:spcBef>
                <a:spcPts val="0"/>
              </a:spcBef>
              <a:spcAft>
                <a:spcPts val="0"/>
              </a:spcAft>
              <a:buSzPts val="1300"/>
              <a:buChar char="●"/>
            </a:pPr>
            <a:r>
              <a:rPr lang="id"/>
              <a:t>Date Format bisa kita pelajari di </a:t>
            </a:r>
            <a:r>
              <a:rPr lang="id" u="sng">
                <a:solidFill>
                  <a:schemeClr val="hlink"/>
                </a:solidFill>
                <a:hlinkClick r:id="rId3"/>
              </a:rPr>
              <a:t>https://www.php.net/manual/en/datetime.format.php</a:t>
            </a:r>
            <a:r>
              <a:rPr lang="id"/>
              <a:t> </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1723" name="Google Shape;1723;p291"/>
          <p:cNvPicPr preferRelativeResize="0"/>
          <p:nvPr/>
        </p:nvPicPr>
        <p:blipFill>
          <a:blip r:embed="rId3">
            <a:alphaModFix/>
          </a:blip>
          <a:stretch>
            <a:fillRect/>
          </a:stretch>
        </p:blipFill>
        <p:spPr>
          <a:xfrm>
            <a:off x="152400" y="2006250"/>
            <a:ext cx="8839200" cy="222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Builder</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9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Factory</a:t>
            </a:r>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Factory</a:t>
            </a:r>
            <a:endParaRPr/>
          </a:p>
        </p:txBody>
      </p:sp>
      <p:sp>
        <p:nvSpPr>
          <p:cNvPr id="1734" name="Google Shape;1734;p2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object Model, biasanya kita harus ubah tiap atribut satu satu secara manual</a:t>
            </a:r>
            <a:endParaRPr/>
          </a:p>
          <a:p>
            <a:pPr indent="-311150" lvl="0" marL="457200" rtl="0" algn="l">
              <a:spcBef>
                <a:spcPts val="0"/>
              </a:spcBef>
              <a:spcAft>
                <a:spcPts val="0"/>
              </a:spcAft>
              <a:buSzPts val="1300"/>
              <a:buChar char="●"/>
            </a:pPr>
            <a:r>
              <a:rPr lang="id"/>
              <a:t>Laravel Eloquent memiliki fitur bernama Factory, ini sebenarnya adalah implementasi dari Design Patterns bernama Factory Patterns</a:t>
            </a:r>
            <a:endParaRPr/>
          </a:p>
          <a:p>
            <a:pPr indent="-311150" lvl="0" marL="457200" rtl="0" algn="l">
              <a:spcBef>
                <a:spcPts val="0"/>
              </a:spcBef>
              <a:spcAft>
                <a:spcPts val="0"/>
              </a:spcAft>
              <a:buSzPts val="1300"/>
              <a:buChar char="●"/>
            </a:pPr>
            <a:r>
              <a:rPr lang="id"/>
              <a:t>Dimana, kita membuat class Factory yang digunakan untuk membuat object</a:t>
            </a:r>
            <a:endParaRPr/>
          </a:p>
          <a:p>
            <a:pPr indent="-311150" lvl="0" marL="457200" rtl="0" algn="l">
              <a:spcBef>
                <a:spcPts val="0"/>
              </a:spcBef>
              <a:spcAft>
                <a:spcPts val="0"/>
              </a:spcAft>
              <a:buSzPts val="1300"/>
              <a:buChar char="●"/>
            </a:pPr>
            <a:r>
              <a:rPr lang="id"/>
              <a:t>Dengan begitu, jika kita membuat object yang hampir sama, kita bisa menggunakan Factory</a:t>
            </a:r>
            <a:endParaRPr/>
          </a:p>
          <a:p>
            <a:pPr indent="-311150" lvl="0" marL="457200" rtl="0" algn="l">
              <a:spcBef>
                <a:spcPts val="0"/>
              </a:spcBef>
              <a:spcAft>
                <a:spcPts val="0"/>
              </a:spcAft>
              <a:buSzPts val="1300"/>
              <a:buChar char="●"/>
            </a:pPr>
            <a:r>
              <a:rPr lang="id" u="sng">
                <a:solidFill>
                  <a:schemeClr val="hlink"/>
                </a:solidFill>
                <a:hlinkClick r:id="rId3"/>
              </a:rPr>
              <a:t>https://refactoring.guru/design-patterns/factory-method</a:t>
            </a:r>
            <a:r>
              <a:rPr lang="id"/>
              <a:t> </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Kasus</a:t>
            </a:r>
            <a:endParaRPr/>
          </a:p>
        </p:txBody>
      </p:sp>
      <p:sp>
        <p:nvSpPr>
          <p:cNvPr id="1740" name="Google Shape;1740;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Misal kita akan membuat model Employee, dimana Employee memiliki title dan salary yang selalu sama untuk title yang sama</a:t>
            </a:r>
            <a:endParaRPr/>
          </a:p>
          <a:p>
            <a:pPr indent="-311150" lvl="0" marL="457200" rtl="0" algn="l">
              <a:spcBef>
                <a:spcPts val="0"/>
              </a:spcBef>
              <a:spcAft>
                <a:spcPts val="0"/>
              </a:spcAft>
              <a:buSzPts val="1300"/>
              <a:buChar char="●"/>
            </a:pPr>
            <a:r>
              <a:rPr lang="id"/>
              <a:t>Untuk mempermudah, kita bisa menggunakan Factory ketika membuat object Employee</a:t>
            </a:r>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Employee Model</a:t>
            </a:r>
            <a:endParaRPr/>
          </a:p>
        </p:txBody>
      </p:sp>
      <p:pic>
        <p:nvPicPr>
          <p:cNvPr id="1746" name="Google Shape;1746;p295"/>
          <p:cNvPicPr preferRelativeResize="0"/>
          <p:nvPr/>
        </p:nvPicPr>
        <p:blipFill>
          <a:blip r:embed="rId3">
            <a:alphaModFix/>
          </a:blip>
          <a:stretch>
            <a:fillRect/>
          </a:stretch>
        </p:blipFill>
        <p:spPr>
          <a:xfrm>
            <a:off x="152400" y="2006250"/>
            <a:ext cx="8839199" cy="2239797"/>
          </a:xfrm>
          <a:prstGeom prst="rect">
            <a:avLst/>
          </a:prstGeom>
          <a:noFill/>
          <a:ln>
            <a:noFill/>
          </a:ln>
        </p:spPr>
      </p:pic>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Migration</a:t>
            </a:r>
            <a:endParaRPr/>
          </a:p>
        </p:txBody>
      </p:sp>
      <p:pic>
        <p:nvPicPr>
          <p:cNvPr id="1752" name="Google Shape;1752;p296"/>
          <p:cNvPicPr preferRelativeResize="0"/>
          <p:nvPr/>
        </p:nvPicPr>
        <p:blipFill>
          <a:blip r:embed="rId3">
            <a:alphaModFix/>
          </a:blip>
          <a:stretch>
            <a:fillRect/>
          </a:stretch>
        </p:blipFill>
        <p:spPr>
          <a:xfrm>
            <a:off x="152400" y="2006250"/>
            <a:ext cx="8839200" cy="2786355"/>
          </a:xfrm>
          <a:prstGeom prst="rect">
            <a:avLst/>
          </a:prstGeom>
          <a:noFill/>
          <a:ln>
            <a:noFill/>
          </a:ln>
        </p:spPr>
      </p:pic>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Model</a:t>
            </a:r>
            <a:endParaRPr/>
          </a:p>
        </p:txBody>
      </p:sp>
      <p:pic>
        <p:nvPicPr>
          <p:cNvPr id="1758" name="Google Shape;1758;p297"/>
          <p:cNvPicPr preferRelativeResize="0"/>
          <p:nvPr/>
        </p:nvPicPr>
        <p:blipFill>
          <a:blip r:embed="rId3">
            <a:alphaModFix/>
          </a:blip>
          <a:stretch>
            <a:fillRect/>
          </a:stretch>
        </p:blipFill>
        <p:spPr>
          <a:xfrm>
            <a:off x="152400" y="2006250"/>
            <a:ext cx="7655648" cy="2984850"/>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Factory</a:t>
            </a:r>
            <a:endParaRPr/>
          </a:p>
        </p:txBody>
      </p:sp>
      <p:sp>
        <p:nvSpPr>
          <p:cNvPr id="1764" name="Google Shape;1764;p2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Nama Factory secara default adalah nama Model + Factory</a:t>
            </a:r>
            <a:endParaRPr/>
          </a:p>
          <a:p>
            <a:pPr indent="-311150" lvl="0" marL="457200" rtl="0" algn="l">
              <a:spcBef>
                <a:spcPts val="0"/>
              </a:spcBef>
              <a:spcAft>
                <a:spcPts val="0"/>
              </a:spcAft>
              <a:buSzPts val="1300"/>
              <a:buChar char="●"/>
            </a:pPr>
            <a:r>
              <a:rPr lang="id"/>
              <a:t>Jika tidak menggunakan format yang sesuai, secara default Factory tidak bisa ditemukan</a:t>
            </a:r>
            <a:endParaRPr/>
          </a:p>
          <a:p>
            <a:pPr indent="-311150" lvl="0" marL="457200" rtl="0" algn="l">
              <a:spcBef>
                <a:spcPts val="0"/>
              </a:spcBef>
              <a:spcAft>
                <a:spcPts val="0"/>
              </a:spcAft>
              <a:buSzPts val="1300"/>
              <a:buChar char="●"/>
            </a:pPr>
            <a:r>
              <a:rPr lang="id"/>
              <a:t>Selain itu, di Model harus menggunakan trait HasFactory untuk memberitahu bahwa Model ini memiliki Factory</a:t>
            </a:r>
            <a:endParaRPr/>
          </a:p>
          <a:p>
            <a:pPr indent="-311150" lvl="0" marL="457200" rtl="0" algn="l">
              <a:spcBef>
                <a:spcPts val="0"/>
              </a:spcBef>
              <a:spcAft>
                <a:spcPts val="0"/>
              </a:spcAft>
              <a:buSzPts val="1300"/>
              <a:buChar char="●"/>
            </a:pPr>
            <a:r>
              <a:rPr lang="id"/>
              <a:t>Untuk membuat class Factory, kita tidak perlu melakukannya secara manual, cukup gunakan perintah :</a:t>
            </a:r>
            <a:br>
              <a:rPr lang="id"/>
            </a:br>
            <a:r>
              <a:rPr lang="id"/>
              <a:t>php artisan make:factory NamaFactory</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Factory</a:t>
            </a:r>
            <a:endParaRPr/>
          </a:p>
        </p:txBody>
      </p:sp>
      <p:pic>
        <p:nvPicPr>
          <p:cNvPr id="1770" name="Google Shape;1770;p299"/>
          <p:cNvPicPr preferRelativeResize="0"/>
          <p:nvPr/>
        </p:nvPicPr>
        <p:blipFill>
          <a:blip r:embed="rId3">
            <a:alphaModFix/>
          </a:blip>
          <a:stretch>
            <a:fillRect/>
          </a:stretch>
        </p:blipFill>
        <p:spPr>
          <a:xfrm>
            <a:off x="152400" y="2006250"/>
            <a:ext cx="8839201" cy="1766142"/>
          </a:xfrm>
          <a:prstGeom prst="rect">
            <a:avLst/>
          </a:prstGeom>
          <a:noFill/>
          <a:ln>
            <a:noFill/>
          </a:ln>
        </p:spPr>
      </p:pic>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Employee Factory</a:t>
            </a:r>
            <a:endParaRPr/>
          </a:p>
        </p:txBody>
      </p:sp>
      <p:pic>
        <p:nvPicPr>
          <p:cNvPr id="1776" name="Google Shape;1776;p300"/>
          <p:cNvPicPr preferRelativeResize="0"/>
          <p:nvPr/>
        </p:nvPicPr>
        <p:blipFill>
          <a:blip r:embed="rId3">
            <a:alphaModFix/>
          </a:blip>
          <a:stretch>
            <a:fillRect/>
          </a:stretch>
        </p:blipFill>
        <p:spPr>
          <a:xfrm>
            <a:off x="152400" y="2006250"/>
            <a:ext cx="7954625" cy="2984850"/>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Factory State</a:t>
            </a:r>
            <a:endParaRPr/>
          </a:p>
        </p:txBody>
      </p:sp>
      <p:sp>
        <p:nvSpPr>
          <p:cNvPr id="1782" name="Google Shape;1782;p3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membuat Factory, kita wajib meng-override method definition(), yang digunakan sebagai state awal data ketika dibuat menggunakan Factory</a:t>
            </a:r>
            <a:endParaRPr/>
          </a:p>
          <a:p>
            <a:pPr indent="-311150" lvl="0" marL="457200" rtl="0" algn="l">
              <a:spcBef>
                <a:spcPts val="0"/>
              </a:spcBef>
              <a:spcAft>
                <a:spcPts val="0"/>
              </a:spcAft>
              <a:buSzPts val="1300"/>
              <a:buChar char="●"/>
            </a:pPr>
            <a:r>
              <a:rPr lang="id"/>
              <a:t>Selanjutnya, kita bisa membuat state lainnya, dimana state awal akan menggunakan data dari method definition()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Builder</a:t>
            </a:r>
            <a:endParaRPr/>
          </a:p>
        </p:txBody>
      </p:sp>
      <p:sp>
        <p:nvSpPr>
          <p:cNvPr id="250" name="Google Shape;25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Model, untuk melakukan operasi CRUD terhadap Model yang sudah kita buat, kita bisa menggunakan Query Builder</a:t>
            </a:r>
            <a:endParaRPr/>
          </a:p>
          <a:p>
            <a:pPr indent="-311150" lvl="0" marL="457200" rtl="0" algn="l">
              <a:spcBef>
                <a:spcPts val="0"/>
              </a:spcBef>
              <a:spcAft>
                <a:spcPts val="0"/>
              </a:spcAft>
              <a:buSzPts val="1300"/>
              <a:buChar char="●"/>
            </a:pPr>
            <a:r>
              <a:rPr lang="id"/>
              <a:t>Caranya kita tidak perlu menggunakan Facade DB, kita cukup gunakan static method query() di Model yang sudah kita buat</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Factory State</a:t>
            </a:r>
            <a:endParaRPr/>
          </a:p>
        </p:txBody>
      </p:sp>
      <p:pic>
        <p:nvPicPr>
          <p:cNvPr id="1788" name="Google Shape;1788;p302"/>
          <p:cNvPicPr preferRelativeResize="0"/>
          <p:nvPr/>
        </p:nvPicPr>
        <p:blipFill>
          <a:blip r:embed="rId3">
            <a:alphaModFix/>
          </a:blip>
          <a:stretch>
            <a:fillRect/>
          </a:stretch>
        </p:blipFill>
        <p:spPr>
          <a:xfrm>
            <a:off x="152400" y="2006250"/>
            <a:ext cx="4419601" cy="2481913"/>
          </a:xfrm>
          <a:prstGeom prst="rect">
            <a:avLst/>
          </a:prstGeom>
          <a:noFill/>
          <a:ln>
            <a:noFill/>
          </a:ln>
        </p:spPr>
      </p:pic>
      <p:pic>
        <p:nvPicPr>
          <p:cNvPr id="1789" name="Google Shape;1789;p302"/>
          <p:cNvPicPr preferRelativeResize="0"/>
          <p:nvPr/>
        </p:nvPicPr>
        <p:blipFill>
          <a:blip r:embed="rId4">
            <a:alphaModFix/>
          </a:blip>
          <a:stretch>
            <a:fillRect/>
          </a:stretch>
        </p:blipFill>
        <p:spPr>
          <a:xfrm>
            <a:off x="4724401" y="2006250"/>
            <a:ext cx="4267200" cy="1971869"/>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Factory</a:t>
            </a:r>
            <a:endParaRPr/>
          </a:p>
        </p:txBody>
      </p:sp>
      <p:pic>
        <p:nvPicPr>
          <p:cNvPr id="1795" name="Google Shape;1795;p303"/>
          <p:cNvPicPr preferRelativeResize="0"/>
          <p:nvPr/>
        </p:nvPicPr>
        <p:blipFill>
          <a:blip r:embed="rId3">
            <a:alphaModFix/>
          </a:blip>
          <a:stretch>
            <a:fillRect/>
          </a:stretch>
        </p:blipFill>
        <p:spPr>
          <a:xfrm>
            <a:off x="152400" y="2006250"/>
            <a:ext cx="7950736" cy="2984850"/>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30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Memperbaiki Unit Test</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3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9" name="Shape 1809"/>
        <p:cNvGrpSpPr/>
        <p:nvPr/>
      </p:nvGrpSpPr>
      <p:grpSpPr>
        <a:xfrm>
          <a:off x="0" y="0"/>
          <a:ext cx="0" cy="0"/>
          <a:chOff x="0" y="0"/>
          <a:chExt cx="0" cy="0"/>
        </a:xfrm>
      </p:grpSpPr>
      <p:sp>
        <p:nvSpPr>
          <p:cNvPr id="1810" name="Google Shape;1810;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811" name="Google Shape;1811;p3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RESTful API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Linkedin : </a:t>
            </a:r>
            <a:r>
              <a:rPr lang="id" u="sng">
                <a:solidFill>
                  <a:schemeClr val="hlink"/>
                </a:solidFill>
                <a:hlinkClick r:id="rId4"/>
              </a:rPr>
              <a:t>https://www.linkedin.com/company/programmer-zaman-now/</a:t>
            </a:r>
            <a:r>
              <a:rPr lang="id"/>
              <a:t> </a:t>
            </a:r>
            <a:endParaRPr/>
          </a:p>
          <a:p>
            <a:pPr indent="-311150" lvl="0" marL="457200" rtl="0" algn="l">
              <a:spcBef>
                <a:spcPts val="0"/>
              </a:spcBef>
              <a:spcAft>
                <a:spcPts val="0"/>
              </a:spcAft>
              <a:buSzPts val="1300"/>
              <a:buChar char="●"/>
            </a:pPr>
            <a:r>
              <a:rPr lang="id"/>
              <a:t>Facebook : </a:t>
            </a:r>
            <a:r>
              <a:rPr lang="id" u="sng">
                <a:solidFill>
                  <a:schemeClr val="hlink"/>
                </a:solidFill>
                <a:hlinkClick r:id="rId5"/>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6"/>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7"/>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8"/>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9"/>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Magic Method</a:t>
            </a:r>
            <a:endParaRPr/>
          </a:p>
        </p:txBody>
      </p:sp>
      <p:sp>
        <p:nvSpPr>
          <p:cNvPr id="256" name="Google Shape;256;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Beberapa tutorial ada yang tidak menggunakan method query() ketika melakukan operasi ke Model, kenapa?</a:t>
            </a:r>
            <a:endParaRPr/>
          </a:p>
          <a:p>
            <a:pPr indent="-311150" lvl="0" marL="457200" rtl="0" algn="l">
              <a:spcBef>
                <a:spcPts val="0"/>
              </a:spcBef>
              <a:spcAft>
                <a:spcPts val="0"/>
              </a:spcAft>
              <a:buSzPts val="1300"/>
              <a:buChar char="●"/>
            </a:pPr>
            <a:r>
              <a:rPr lang="id"/>
              <a:t>Hal ini karena terdapat fitur Metaprogramming di Model, yang sebenarnya meneruskan method yang dipanggil ke Query Builder</a:t>
            </a:r>
            <a:endParaRPr/>
          </a:p>
          <a:p>
            <a:pPr indent="-311150" lvl="0" marL="457200" rtl="0" algn="l">
              <a:spcBef>
                <a:spcPts val="0"/>
              </a:spcBef>
              <a:spcAft>
                <a:spcPts val="0"/>
              </a:spcAft>
              <a:buSzPts val="1300"/>
              <a:buChar char="●"/>
            </a:pPr>
            <a:r>
              <a:rPr lang="id"/>
              <a:t>Kita bisa lihat di source code Model, terdapat method __call() dan __callStatic()</a:t>
            </a:r>
            <a:endParaRPr/>
          </a:p>
          <a:p>
            <a:pPr indent="-311150" lvl="0" marL="457200" rtl="0" algn="l">
              <a:spcBef>
                <a:spcPts val="0"/>
              </a:spcBef>
              <a:spcAft>
                <a:spcPts val="0"/>
              </a:spcAft>
              <a:buSzPts val="1300"/>
              <a:buChar char="●"/>
            </a:pPr>
            <a:r>
              <a:rPr lang="id"/>
              <a:t>Magic Method ini sudah pernah kita bahas di kelas PHP OOP</a:t>
            </a:r>
            <a:endParaRPr/>
          </a:p>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Insert Many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Insert Many</a:t>
            </a:r>
            <a:endParaRPr/>
          </a:p>
        </p:txBody>
      </p:sp>
      <p:sp>
        <p:nvSpPr>
          <p:cNvPr id="267" name="Google Shape;267;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ada kasus dimana kita harus melakukan insert data Model lebih dari satu, atau disebut bulk / batch</a:t>
            </a:r>
            <a:endParaRPr/>
          </a:p>
          <a:p>
            <a:pPr indent="-311150" lvl="0" marL="457200" rtl="0" algn="l">
              <a:spcBef>
                <a:spcPts val="0"/>
              </a:spcBef>
              <a:spcAft>
                <a:spcPts val="0"/>
              </a:spcAft>
              <a:buSzPts val="1300"/>
              <a:buChar char="●"/>
            </a:pPr>
            <a:r>
              <a:rPr lang="id"/>
              <a:t>Pada kasus ini, kita tidak perlu membuat object dari Model, kita cukup gunakan Query Builder untuk melakukan insert banyak data sekaligus menggunakan array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Insert Many</a:t>
            </a:r>
            <a:endParaRPr/>
          </a:p>
        </p:txBody>
      </p:sp>
      <p:pic>
        <p:nvPicPr>
          <p:cNvPr id="273" name="Google Shape;273;p45"/>
          <p:cNvPicPr preferRelativeResize="0"/>
          <p:nvPr/>
        </p:nvPicPr>
        <p:blipFill>
          <a:blip r:embed="rId3">
            <a:alphaModFix/>
          </a:blip>
          <a:stretch>
            <a:fillRect/>
          </a:stretch>
        </p:blipFill>
        <p:spPr>
          <a:xfrm>
            <a:off x="152400" y="2006250"/>
            <a:ext cx="7544125" cy="298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Find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Find</a:t>
            </a:r>
            <a:endParaRPr/>
          </a:p>
        </p:txBody>
      </p:sp>
      <p:sp>
        <p:nvSpPr>
          <p:cNvPr id="284" name="Google Shape;284;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method dengan prefix find() di Query Builder untuk mendapatkan satu data menggunakan primary key</a:t>
            </a:r>
            <a:endParaRPr/>
          </a:p>
          <a:p>
            <a:pPr indent="-311150" lvl="0" marL="457200" rtl="0" algn="l">
              <a:spcBef>
                <a:spcPts val="0"/>
              </a:spcBef>
              <a:spcAft>
                <a:spcPts val="0"/>
              </a:spcAft>
              <a:buSzPts val="1300"/>
              <a:buChar char="●"/>
            </a:pPr>
            <a:r>
              <a:rPr lang="id"/>
              <a:t>Ini lebih mudah dibanding melakukan select dimana mengembalikan data berupa array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Seeder</a:t>
            </a:r>
            <a:endParaRPr/>
          </a:p>
        </p:txBody>
      </p:sp>
      <p:pic>
        <p:nvPicPr>
          <p:cNvPr id="290" name="Google Shape;290;p48"/>
          <p:cNvPicPr preferRelativeResize="0"/>
          <p:nvPr/>
        </p:nvPicPr>
        <p:blipFill>
          <a:blip r:embed="rId3">
            <a:alphaModFix/>
          </a:blip>
          <a:stretch>
            <a:fillRect/>
          </a:stretch>
        </p:blipFill>
        <p:spPr>
          <a:xfrm>
            <a:off x="152400" y="2006250"/>
            <a:ext cx="7692300" cy="2984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Find</a:t>
            </a:r>
            <a:endParaRPr/>
          </a:p>
        </p:txBody>
      </p:sp>
      <p:pic>
        <p:nvPicPr>
          <p:cNvPr id="296" name="Google Shape;296;p49"/>
          <p:cNvPicPr preferRelativeResize="0"/>
          <p:nvPr/>
        </p:nvPicPr>
        <p:blipFill>
          <a:blip r:embed="rId3">
            <a:alphaModFix/>
          </a:blip>
          <a:stretch>
            <a:fillRect/>
          </a:stretch>
        </p:blipFill>
        <p:spPr>
          <a:xfrm>
            <a:off x="152400" y="2006250"/>
            <a:ext cx="8718461" cy="298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Update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a:t>
            </a:r>
            <a:endParaRPr/>
          </a:p>
        </p:txBody>
      </p:sp>
      <p:sp>
        <p:nvSpPr>
          <p:cNvPr id="307" name="Google Shape;307;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update terhadap Model, kita bisa menggunakan method update() atau save()</a:t>
            </a:r>
            <a:endParaRPr/>
          </a:p>
          <a:p>
            <a:pPr indent="-311150" lvl="0" marL="457200" rtl="0" algn="l">
              <a:spcBef>
                <a:spcPts val="0"/>
              </a:spcBef>
              <a:spcAft>
                <a:spcPts val="0"/>
              </a:spcAft>
              <a:buSzPts val="1300"/>
              <a:buChar char="●"/>
            </a:pPr>
            <a:r>
              <a:rPr lang="id"/>
              <a:t>Saat melakukan update, kita harus melakukan find() data terlebih dahulu, jadi bukan dengan membuat object Model baru dengan menggunakan kata kunci new</a:t>
            </a:r>
            <a:endParaRPr/>
          </a:p>
          <a:p>
            <a:pPr indent="-311150" lvl="0" marL="457200" rtl="0" algn="l">
              <a:spcBef>
                <a:spcPts val="0"/>
              </a:spcBef>
              <a:spcAft>
                <a:spcPts val="0"/>
              </a:spcAft>
              <a:buSzPts val="1300"/>
              <a:buChar char="●"/>
            </a:pPr>
            <a:r>
              <a:rPr lang="id"/>
              <a:t>Jika pada kasus tertentu, kita akhirnya tidak bisa melakukan find(), dan terpaksa harus menggunakan kata kunci new, kita harus mengubah attribute $exists dari defaultnya false, menjadi true, untuk memberi tahu Laravel bahwa data object itu ada di database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Kelas PHP dari Programmer Zaman Now</a:t>
            </a:r>
            <a:endParaRPr/>
          </a:p>
          <a:p>
            <a:pPr indent="-311150" lvl="0" marL="457200" rtl="0" algn="l">
              <a:spcBef>
                <a:spcPts val="0"/>
              </a:spcBef>
              <a:spcAft>
                <a:spcPts val="0"/>
              </a:spcAft>
              <a:buSzPts val="1300"/>
              <a:buChar char="●"/>
            </a:pPr>
            <a:r>
              <a:rPr lang="id"/>
              <a:t>Kelas MySQL dari Programmer Zaman Now</a:t>
            </a:r>
            <a:endParaRPr/>
          </a:p>
          <a:p>
            <a:pPr indent="-311150" lvl="0" marL="457200" rtl="0" algn="l">
              <a:spcBef>
                <a:spcPts val="0"/>
              </a:spcBef>
              <a:spcAft>
                <a:spcPts val="0"/>
              </a:spcAft>
              <a:buSzPts val="1300"/>
              <a:buChar char="●"/>
            </a:pPr>
            <a:r>
              <a:rPr lang="id"/>
              <a:t>Laravel Database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a:t>
            </a:r>
            <a:endParaRPr/>
          </a:p>
        </p:txBody>
      </p:sp>
      <p:pic>
        <p:nvPicPr>
          <p:cNvPr id="313" name="Google Shape;313;p52"/>
          <p:cNvPicPr preferRelativeResize="0"/>
          <p:nvPr/>
        </p:nvPicPr>
        <p:blipFill>
          <a:blip r:embed="rId3">
            <a:alphaModFix/>
          </a:blip>
          <a:stretch>
            <a:fillRect/>
          </a:stretch>
        </p:blipFill>
        <p:spPr>
          <a:xfrm>
            <a:off x="152400" y="2006250"/>
            <a:ext cx="8839200" cy="29005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Select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Select</a:t>
            </a:r>
            <a:endParaRPr/>
          </a:p>
        </p:txBody>
      </p:sp>
      <p:sp>
        <p:nvSpPr>
          <p:cNvPr id="324" name="Google Shape;32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select data yang datanya bisa lebih dari satu, maka kita bisa menggunakan Query Builder seperti biasanya, yang sudah kita bahas di materi Laravel Database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Select</a:t>
            </a:r>
            <a:endParaRPr/>
          </a:p>
        </p:txBody>
      </p:sp>
      <p:pic>
        <p:nvPicPr>
          <p:cNvPr id="330" name="Google Shape;330;p55"/>
          <p:cNvPicPr preferRelativeResize="0"/>
          <p:nvPr/>
        </p:nvPicPr>
        <p:blipFill>
          <a:blip r:embed="rId3">
            <a:alphaModFix/>
          </a:blip>
          <a:stretch>
            <a:fillRect/>
          </a:stretch>
        </p:blipFill>
        <p:spPr>
          <a:xfrm>
            <a:off x="152400" y="2006250"/>
            <a:ext cx="8759339"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Perhatikan</a:t>
            </a:r>
            <a:endParaRPr/>
          </a:p>
        </p:txBody>
      </p:sp>
      <p:sp>
        <p:nvSpPr>
          <p:cNvPr id="336" name="Google Shape;336;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melakukan select lebih dari satu data, hasil dari Query Builder adalah Collection dari Model nya</a:t>
            </a:r>
            <a:endParaRPr/>
          </a:p>
          <a:p>
            <a:pPr indent="-311150" lvl="0" marL="457200" rtl="0" algn="l">
              <a:spcBef>
                <a:spcPts val="0"/>
              </a:spcBef>
              <a:spcAft>
                <a:spcPts val="0"/>
              </a:spcAft>
              <a:buSzPts val="1300"/>
              <a:buChar char="●"/>
            </a:pPr>
            <a:r>
              <a:rPr lang="id"/>
              <a:t>Jadi bukan hanya Collection Array</a:t>
            </a:r>
            <a:endParaRPr/>
          </a:p>
          <a:p>
            <a:pPr indent="-311150" lvl="0" marL="457200" rtl="0" algn="l">
              <a:spcBef>
                <a:spcPts val="0"/>
              </a:spcBef>
              <a:spcAft>
                <a:spcPts val="0"/>
              </a:spcAft>
              <a:buSzPts val="1300"/>
              <a:buChar char="●"/>
            </a:pPr>
            <a:r>
              <a:rPr lang="id"/>
              <a:t>Artinya kita bisa melakukan operasi lainnya pada hasil select Model tersebut, misal melakukan update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Select Result</a:t>
            </a:r>
            <a:endParaRPr/>
          </a:p>
        </p:txBody>
      </p:sp>
      <p:pic>
        <p:nvPicPr>
          <p:cNvPr id="342" name="Google Shape;342;p57"/>
          <p:cNvPicPr preferRelativeResize="0"/>
          <p:nvPr/>
        </p:nvPicPr>
        <p:blipFill>
          <a:blip r:embed="rId3">
            <a:alphaModFix/>
          </a:blip>
          <a:stretch>
            <a:fillRect/>
          </a:stretch>
        </p:blipFill>
        <p:spPr>
          <a:xfrm>
            <a:off x="152400" y="2006250"/>
            <a:ext cx="8839200" cy="18828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Update Many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 Many</a:t>
            </a:r>
            <a:endParaRPr/>
          </a:p>
        </p:txBody>
      </p:sp>
      <p:sp>
        <p:nvSpPr>
          <p:cNvPr id="353" name="Google Shape;35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misal kita mau melakukan update yang bisa berdampak ke lebih dari satu data, kita tidak perlu melakukan update satu per satu ke object model nya</a:t>
            </a:r>
            <a:endParaRPr/>
          </a:p>
          <a:p>
            <a:pPr indent="-311150" lvl="0" marL="457200" rtl="0" algn="l">
              <a:spcBef>
                <a:spcPts val="0"/>
              </a:spcBef>
              <a:spcAft>
                <a:spcPts val="0"/>
              </a:spcAft>
              <a:buSzPts val="1300"/>
              <a:buChar char="●"/>
            </a:pPr>
            <a:r>
              <a:rPr lang="id"/>
              <a:t>Kita bisa menggunakan Query Builder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Many</a:t>
            </a:r>
            <a:endParaRPr/>
          </a:p>
        </p:txBody>
      </p:sp>
      <p:pic>
        <p:nvPicPr>
          <p:cNvPr id="359" name="Google Shape;359;p60"/>
          <p:cNvPicPr preferRelativeResize="0"/>
          <p:nvPr/>
        </p:nvPicPr>
        <p:blipFill>
          <a:blip r:embed="rId3">
            <a:alphaModFix/>
          </a:blip>
          <a:stretch>
            <a:fillRect/>
          </a:stretch>
        </p:blipFill>
        <p:spPr>
          <a:xfrm>
            <a:off x="152400" y="2006250"/>
            <a:ext cx="8344806" cy="29848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Delete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 Eloquent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a:t>
            </a:r>
            <a:endParaRPr/>
          </a:p>
        </p:txBody>
      </p:sp>
      <p:sp>
        <p:nvSpPr>
          <p:cNvPr id="370" name="Google Shape;37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delete data, kita bisa menggunakan method delete() di object Model yang sudah kita buat</a:t>
            </a:r>
            <a:endParaRPr/>
          </a:p>
          <a:p>
            <a:pPr indent="-311150" lvl="0" marL="457200" rtl="0" algn="l">
              <a:spcBef>
                <a:spcPts val="0"/>
              </a:spcBef>
              <a:spcAft>
                <a:spcPts val="0"/>
              </a:spcAft>
              <a:buSzPts val="1300"/>
              <a:buChar char="●"/>
            </a:pPr>
            <a:r>
              <a:rPr lang="id"/>
              <a:t>Untuk menggunakan delete(), kita harus melakukan find() data terlebih dahulu</a:t>
            </a:r>
            <a:endParaRPr/>
          </a:p>
          <a:p>
            <a:pPr indent="-311150" lvl="0" marL="457200" rtl="0" algn="l">
              <a:spcBef>
                <a:spcPts val="0"/>
              </a:spcBef>
              <a:spcAft>
                <a:spcPts val="0"/>
              </a:spcAft>
              <a:buSzPts val="1300"/>
              <a:buChar char="●"/>
            </a:pPr>
            <a:r>
              <a:rPr lang="id"/>
              <a:t>Sama seperti update data, jika kita terpaksa harus melakukan delete dengan membuat Model dengan kata kunci new, kita harus mengubah attribute $exists dari false menjadi true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Delete</a:t>
            </a:r>
            <a:endParaRPr/>
          </a:p>
        </p:txBody>
      </p:sp>
      <p:pic>
        <p:nvPicPr>
          <p:cNvPr id="376" name="Google Shape;376;p63"/>
          <p:cNvPicPr preferRelativeResize="0"/>
          <p:nvPr/>
        </p:nvPicPr>
        <p:blipFill>
          <a:blip r:embed="rId3">
            <a:alphaModFix/>
          </a:blip>
          <a:stretch>
            <a:fillRect/>
          </a:stretch>
        </p:blipFill>
        <p:spPr>
          <a:xfrm>
            <a:off x="152400" y="2006250"/>
            <a:ext cx="8839200" cy="288853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Delete Many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 Many</a:t>
            </a:r>
            <a:endParaRPr/>
          </a:p>
        </p:txBody>
      </p:sp>
      <p:sp>
        <p:nvSpPr>
          <p:cNvPr id="387" name="Google Shape;387;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kita mau melakukan delete yang bisa berdampak pada banyak data, maka kita harus menggunakan Query Builder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Delete Many</a:t>
            </a:r>
            <a:endParaRPr/>
          </a:p>
        </p:txBody>
      </p:sp>
      <p:pic>
        <p:nvPicPr>
          <p:cNvPr id="393" name="Google Shape;393;p66"/>
          <p:cNvPicPr preferRelativeResize="0"/>
          <p:nvPr/>
        </p:nvPicPr>
        <p:blipFill>
          <a:blip r:embed="rId3">
            <a:alphaModFix/>
          </a:blip>
          <a:stretch>
            <a:fillRect/>
          </a:stretch>
        </p:blipFill>
        <p:spPr>
          <a:xfrm>
            <a:off x="152400" y="2006250"/>
            <a:ext cx="7248183" cy="298484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UUID</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UUID</a:t>
            </a:r>
            <a:endParaRPr/>
          </a:p>
        </p:txBody>
      </p:sp>
      <p:sp>
        <p:nvSpPr>
          <p:cNvPr id="404" name="Google Shape;404;p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Eloquent memiliki fitur untuk melakukan generate primary key untuk tipe string dengan otomatis menggunakan format UUID</a:t>
            </a:r>
            <a:endParaRPr/>
          </a:p>
          <a:p>
            <a:pPr indent="-311150" lvl="0" marL="457200" rtl="0" algn="l">
              <a:spcBef>
                <a:spcPts val="0"/>
              </a:spcBef>
              <a:spcAft>
                <a:spcPts val="0"/>
              </a:spcAft>
              <a:buSzPts val="1300"/>
              <a:buChar char="●"/>
            </a:pPr>
            <a:r>
              <a:rPr lang="id"/>
              <a:t>UUID adalah random string yang dijamin unique, sehingga cocok untuk membuat random string sebagai primary key</a:t>
            </a:r>
            <a:endParaRPr/>
          </a:p>
          <a:p>
            <a:pPr indent="-311150" lvl="0" marL="457200" rtl="0" algn="l">
              <a:spcBef>
                <a:spcPts val="0"/>
              </a:spcBef>
              <a:spcAft>
                <a:spcPts val="0"/>
              </a:spcAft>
              <a:buSzPts val="1300"/>
              <a:buChar char="●"/>
            </a:pPr>
            <a:r>
              <a:rPr lang="id"/>
              <a:t>Untuk menggunakan UUID, kita perlu menggunakan trait HasUuids pada Model nya</a:t>
            </a:r>
            <a:endParaRPr/>
          </a:p>
          <a:p>
            <a:pPr indent="-311150" lvl="0" marL="457200" rtl="0" algn="l">
              <a:spcBef>
                <a:spcPts val="0"/>
              </a:spcBef>
              <a:spcAft>
                <a:spcPts val="0"/>
              </a:spcAft>
              <a:buSzPts val="1300"/>
              <a:buChar char="●"/>
            </a:pPr>
            <a:r>
              <a:rPr lang="id"/>
              <a:t>Secara default, Laravel Eloquent akan membuat UUID yang berurut, jadi kita tidak perlu takut dengan urutan datanya walaupun nilainya random</a:t>
            </a:r>
            <a:endParaRPr/>
          </a:p>
          <a:p>
            <a:pPr indent="-311150" lvl="0" marL="457200" rtl="0" algn="l">
              <a:spcBef>
                <a:spcPts val="0"/>
              </a:spcBef>
              <a:spcAft>
                <a:spcPts val="0"/>
              </a:spcAft>
              <a:buSzPts val="1300"/>
              <a:buChar char="●"/>
            </a:pPr>
            <a:r>
              <a:rPr lang="id" u="sng">
                <a:solidFill>
                  <a:schemeClr val="hlink"/>
                </a:solidFill>
                <a:hlinkClick r:id="rId3"/>
              </a:rPr>
              <a:t>https://en.wikipedia.org/wiki/Universally_unique_identifier</a:t>
            </a:r>
            <a:r>
              <a:rPr lang="id"/>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a:t>
            </a:r>
            <a:endParaRPr/>
          </a:p>
        </p:txBody>
      </p:sp>
      <p:pic>
        <p:nvPicPr>
          <p:cNvPr id="410" name="Google Shape;410;p69"/>
          <p:cNvPicPr preferRelativeResize="0"/>
          <p:nvPr/>
        </p:nvPicPr>
        <p:blipFill>
          <a:blip r:embed="rId3">
            <a:alphaModFix/>
          </a:blip>
          <a:stretch>
            <a:fillRect/>
          </a:stretch>
        </p:blipFill>
        <p:spPr>
          <a:xfrm>
            <a:off x="152400" y="2006250"/>
            <a:ext cx="8839200" cy="215044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Migration</a:t>
            </a:r>
            <a:endParaRPr/>
          </a:p>
        </p:txBody>
      </p:sp>
      <p:pic>
        <p:nvPicPr>
          <p:cNvPr id="416" name="Google Shape;416;p70"/>
          <p:cNvPicPr preferRelativeResize="0"/>
          <p:nvPr/>
        </p:nvPicPr>
        <p:blipFill>
          <a:blip r:embed="rId3">
            <a:alphaModFix/>
          </a:blip>
          <a:stretch>
            <a:fillRect/>
          </a:stretch>
        </p:blipFill>
        <p:spPr>
          <a:xfrm>
            <a:off x="152400" y="2006250"/>
            <a:ext cx="8640034" cy="29848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422" name="Google Shape;422;p71"/>
          <p:cNvPicPr preferRelativeResize="0"/>
          <p:nvPr/>
        </p:nvPicPr>
        <p:blipFill>
          <a:blip r:embed="rId3">
            <a:alphaModFix/>
          </a:blip>
          <a:stretch>
            <a:fillRect/>
          </a:stretch>
        </p:blipFill>
        <p:spPr>
          <a:xfrm>
            <a:off x="152400" y="2006250"/>
            <a:ext cx="8839201" cy="284527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 Eloquent</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Eloquent adalah fitur ORM (Object Relational Mapping) di Laravel</a:t>
            </a:r>
            <a:endParaRPr/>
          </a:p>
          <a:p>
            <a:pPr indent="-311150" lvl="0" marL="457200" rtl="0" algn="l">
              <a:spcBef>
                <a:spcPts val="0"/>
              </a:spcBef>
              <a:spcAft>
                <a:spcPts val="0"/>
              </a:spcAft>
              <a:buSzPts val="1300"/>
              <a:buChar char="●"/>
            </a:pPr>
            <a:r>
              <a:rPr lang="id"/>
              <a:t>Programmer Laravel lebih banyak menggunakan Eloquent ORM dibanding menggunakan Query Builder karena lebih mudah</a:t>
            </a:r>
            <a:endParaRPr/>
          </a:p>
          <a:p>
            <a:pPr indent="-311150" lvl="0" marL="457200" rtl="0" algn="l">
              <a:spcBef>
                <a:spcPts val="0"/>
              </a:spcBef>
              <a:spcAft>
                <a:spcPts val="0"/>
              </a:spcAft>
              <a:buSzPts val="1300"/>
              <a:buChar char="●"/>
            </a:pPr>
            <a:r>
              <a:rPr lang="id"/>
              <a:t>Namun pada kasus-kasus tertentu, ada juga kasus yang tidak bisa dilakukan menggunakan ORM, sehingga kita harus membuat query SQL secara manual menggunakan Query Builder</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UUID</a:t>
            </a:r>
            <a:endParaRPr/>
          </a:p>
        </p:txBody>
      </p:sp>
      <p:pic>
        <p:nvPicPr>
          <p:cNvPr id="428" name="Google Shape;428;p72"/>
          <p:cNvPicPr preferRelativeResize="0"/>
          <p:nvPr/>
        </p:nvPicPr>
        <p:blipFill>
          <a:blip r:embed="rId3">
            <a:alphaModFix/>
          </a:blip>
          <a:stretch>
            <a:fillRect/>
          </a:stretch>
        </p:blipFill>
        <p:spPr>
          <a:xfrm>
            <a:off x="152400" y="2006250"/>
            <a:ext cx="8770301"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UUID Selain Primary Key</a:t>
            </a:r>
            <a:endParaRPr/>
          </a:p>
        </p:txBody>
      </p:sp>
      <p:sp>
        <p:nvSpPr>
          <p:cNvPr id="434" name="Google Shape;434;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dimana kita ingin menggunakan UUID pada kolom selain primary key</a:t>
            </a:r>
            <a:endParaRPr/>
          </a:p>
          <a:p>
            <a:pPr indent="-311150" lvl="0" marL="457200" rtl="0" algn="l">
              <a:spcBef>
                <a:spcPts val="0"/>
              </a:spcBef>
              <a:spcAft>
                <a:spcPts val="0"/>
              </a:spcAft>
              <a:buSzPts val="1300"/>
              <a:buChar char="●"/>
            </a:pPr>
            <a:r>
              <a:rPr lang="id"/>
              <a:t>Kita juga bisa melakukan hal itu, dengan cara meng-override method uniqueIds() pada trait HasUuids </a:t>
            </a:r>
            <a:endParaRPr/>
          </a:p>
          <a:p>
            <a:pPr indent="-311150" lvl="0" marL="457200" rtl="0" algn="l">
              <a:spcBef>
                <a:spcPts val="0"/>
              </a:spcBef>
              <a:spcAft>
                <a:spcPts val="0"/>
              </a:spcAft>
              <a:buSzPts val="1300"/>
              <a:buChar char="●"/>
            </a:pPr>
            <a:r>
              <a:rPr lang="id"/>
              <a:t>Secara default, dia pengembalikan fields $primaryKey, kita bisa ubah jika kita mau</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440" name="Google Shape;440;p74"/>
          <p:cNvPicPr preferRelativeResize="0"/>
          <p:nvPr/>
        </p:nvPicPr>
        <p:blipFill>
          <a:blip r:embed="rId3">
            <a:alphaModFix/>
          </a:blip>
          <a:stretch>
            <a:fillRect/>
          </a:stretch>
        </p:blipFill>
        <p:spPr>
          <a:xfrm>
            <a:off x="152400" y="2006250"/>
            <a:ext cx="8496751" cy="2984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UUID Non Primary Key</a:t>
            </a:r>
            <a:endParaRPr/>
          </a:p>
        </p:txBody>
      </p:sp>
      <p:pic>
        <p:nvPicPr>
          <p:cNvPr id="446" name="Google Shape;446;p75"/>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Timestamps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Timestamps</a:t>
            </a:r>
            <a:endParaRPr/>
          </a:p>
        </p:txBody>
      </p:sp>
      <p:sp>
        <p:nvSpPr>
          <p:cNvPr id="457" name="Google Shape;457;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materi Model, kita sudah bahas sedikit tentang attribute $timestamps di Model yang jika menggunakan value true, maka secara otomatis Eloquent akan menambahkan attribute created_at dan updated_at pada Model</a:t>
            </a:r>
            <a:endParaRPr/>
          </a:p>
          <a:p>
            <a:pPr indent="-311150" lvl="0" marL="457200" rtl="0" algn="l">
              <a:spcBef>
                <a:spcPts val="0"/>
              </a:spcBef>
              <a:spcAft>
                <a:spcPts val="0"/>
              </a:spcAft>
              <a:buSzPts val="1300"/>
              <a:buChar char="●"/>
            </a:pPr>
            <a:r>
              <a:rPr lang="id"/>
              <a:t>Yang artinya kita harus membuat kolom tersebut</a:t>
            </a:r>
            <a:endParaRPr/>
          </a:p>
          <a:p>
            <a:pPr indent="-311150" lvl="0" marL="457200" rtl="0" algn="l">
              <a:spcBef>
                <a:spcPts val="0"/>
              </a:spcBef>
              <a:spcAft>
                <a:spcPts val="0"/>
              </a:spcAft>
              <a:buSzPts val="1300"/>
              <a:buChar char="●"/>
            </a:pPr>
            <a:r>
              <a:rPr lang="id"/>
              <a:t>Namun, di Migrations, kita bisa menggunakan tipe timestamps() untuk membuat hal itu secara otomatis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Model Comment</a:t>
            </a:r>
            <a:endParaRPr/>
          </a:p>
        </p:txBody>
      </p:sp>
      <p:pic>
        <p:nvPicPr>
          <p:cNvPr id="463" name="Google Shape;463;p78"/>
          <p:cNvPicPr preferRelativeResize="0"/>
          <p:nvPr/>
        </p:nvPicPr>
        <p:blipFill>
          <a:blip r:embed="rId3">
            <a:alphaModFix/>
          </a:blip>
          <a:stretch>
            <a:fillRect/>
          </a:stretch>
        </p:blipFill>
        <p:spPr>
          <a:xfrm>
            <a:off x="152400" y="2006250"/>
            <a:ext cx="8839198" cy="220474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Migrations</a:t>
            </a:r>
            <a:endParaRPr/>
          </a:p>
        </p:txBody>
      </p:sp>
      <p:pic>
        <p:nvPicPr>
          <p:cNvPr id="469" name="Google Shape;469;p79"/>
          <p:cNvPicPr preferRelativeResize="0"/>
          <p:nvPr/>
        </p:nvPicPr>
        <p:blipFill>
          <a:blip r:embed="rId3">
            <a:alphaModFix/>
          </a:blip>
          <a:stretch>
            <a:fillRect/>
          </a:stretch>
        </p:blipFill>
        <p:spPr>
          <a:xfrm>
            <a:off x="152400" y="2006250"/>
            <a:ext cx="816289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Model</a:t>
            </a:r>
            <a:endParaRPr/>
          </a:p>
        </p:txBody>
      </p:sp>
      <p:pic>
        <p:nvPicPr>
          <p:cNvPr id="475" name="Google Shape;475;p80"/>
          <p:cNvPicPr preferRelativeResize="0"/>
          <p:nvPr/>
        </p:nvPicPr>
        <p:blipFill>
          <a:blip r:embed="rId3">
            <a:alphaModFix/>
          </a:blip>
          <a:stretch>
            <a:fillRect/>
          </a:stretch>
        </p:blipFill>
        <p:spPr>
          <a:xfrm>
            <a:off x="152400" y="2006250"/>
            <a:ext cx="8777723"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Test</a:t>
            </a:r>
            <a:endParaRPr/>
          </a:p>
        </p:txBody>
      </p:sp>
      <p:pic>
        <p:nvPicPr>
          <p:cNvPr id="481" name="Google Shape;481;p81"/>
          <p:cNvPicPr preferRelativeResize="0"/>
          <p:nvPr/>
        </p:nvPicPr>
        <p:blipFill>
          <a:blip r:embed="rId3">
            <a:alphaModFix/>
          </a:blip>
          <a:stretch>
            <a:fillRect/>
          </a:stretch>
        </p:blipFill>
        <p:spPr>
          <a:xfrm>
            <a:off x="152400" y="2006250"/>
            <a:ext cx="6712200"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ORM</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ORM (Object Relational Mapping) adalah teknik dalam pemrograman, dimana kita melakukan pemetaan data di database dalam konsep relational object</a:t>
            </a:r>
            <a:endParaRPr/>
          </a:p>
          <a:p>
            <a:pPr indent="-311150" lvl="0" marL="457200" rtl="0" algn="l">
              <a:spcBef>
                <a:spcPts val="0"/>
              </a:spcBef>
              <a:spcAft>
                <a:spcPts val="0"/>
              </a:spcAft>
              <a:buSzPts val="1300"/>
              <a:buChar char="●"/>
            </a:pPr>
            <a:r>
              <a:rPr lang="id"/>
              <a:t>Oleh karena itu, ORM sering banyak digunakan di database dengan jenis relational, seperti MySQL, PostgreSQL, Oracle, dan sejenisnya</a:t>
            </a:r>
            <a:endParaRPr/>
          </a:p>
          <a:p>
            <a:pPr indent="-311150" lvl="0" marL="457200" rtl="0" algn="l">
              <a:spcBef>
                <a:spcPts val="0"/>
              </a:spcBef>
              <a:spcAft>
                <a:spcPts val="0"/>
              </a:spcAft>
              <a:buSzPts val="1300"/>
              <a:buChar char="●"/>
            </a:pPr>
            <a:r>
              <a:rPr lang="id"/>
              <a:t>Konsep ORM sendiri adalah membuat representasi object di aplikasi yang merepresentasikan data (table) di database, sehingga ketika melakukan manipulasi data (table) di database, seakan-akan kita melakukan manipulasi object di pemrograman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Default Attribute Values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Attribute Values</a:t>
            </a:r>
            <a:endParaRPr/>
          </a:p>
        </p:txBody>
      </p:sp>
      <p:sp>
        <p:nvSpPr>
          <p:cNvPr id="492" name="Google Shape;492;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tabel, kita bisa membuat default value, namun kadang itu kurang flexible karena kita tidak bisa mengubah-ubah secara mudah</a:t>
            </a:r>
            <a:endParaRPr/>
          </a:p>
          <a:p>
            <a:pPr indent="-311150" lvl="0" marL="457200" rtl="0" algn="l">
              <a:spcBef>
                <a:spcPts val="0"/>
              </a:spcBef>
              <a:spcAft>
                <a:spcPts val="0"/>
              </a:spcAft>
              <a:buSzPts val="1300"/>
              <a:buChar char="●"/>
            </a:pPr>
            <a:r>
              <a:rPr lang="id"/>
              <a:t>Laravel Model memiliki fitur default attribute values, dimana kita bisa membuat default value untuk attributes di Model, sehingga ketika pertama kali dibuat object Model nya, secara otomatis default value nya mengikuti yang sudah kita tetapkan</a:t>
            </a:r>
            <a:endParaRPr/>
          </a:p>
          <a:p>
            <a:pPr indent="-311150" lvl="0" marL="457200" rtl="0" algn="l">
              <a:spcBef>
                <a:spcPts val="0"/>
              </a:spcBef>
              <a:spcAft>
                <a:spcPts val="0"/>
              </a:spcAft>
              <a:buSzPts val="1300"/>
              <a:buChar char="●"/>
            </a:pPr>
            <a:r>
              <a:rPr lang="id"/>
              <a:t>Untuk menentukan default values, kita bisa menggunakan attribute $attributes yang berisi associative array kolom =&gt; default value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 Model</a:t>
            </a:r>
            <a:endParaRPr/>
          </a:p>
        </p:txBody>
      </p:sp>
      <p:pic>
        <p:nvPicPr>
          <p:cNvPr id="498" name="Google Shape;498;p84"/>
          <p:cNvPicPr preferRelativeResize="0"/>
          <p:nvPr/>
        </p:nvPicPr>
        <p:blipFill>
          <a:blip r:embed="rId3">
            <a:alphaModFix/>
          </a:blip>
          <a:stretch>
            <a:fillRect/>
          </a:stretch>
        </p:blipFill>
        <p:spPr>
          <a:xfrm>
            <a:off x="152400" y="2006250"/>
            <a:ext cx="8619864"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Comment</a:t>
            </a:r>
            <a:endParaRPr/>
          </a:p>
        </p:txBody>
      </p:sp>
      <p:pic>
        <p:nvPicPr>
          <p:cNvPr id="504" name="Google Shape;504;p85"/>
          <p:cNvPicPr preferRelativeResize="0"/>
          <p:nvPr/>
        </p:nvPicPr>
        <p:blipFill>
          <a:blip r:embed="rId3">
            <a:alphaModFix/>
          </a:blip>
          <a:stretch>
            <a:fillRect/>
          </a:stretch>
        </p:blipFill>
        <p:spPr>
          <a:xfrm>
            <a:off x="152400" y="2006250"/>
            <a:ext cx="8839201" cy="268294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FIllable Attributes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Fillable Attributes</a:t>
            </a:r>
            <a:endParaRPr/>
          </a:p>
        </p:txBody>
      </p:sp>
      <p:sp>
        <p:nvSpPr>
          <p:cNvPr id="515" name="Google Shape;515;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object Model yang datanya dikirim dari Web Form atau Body HTTP Request</a:t>
            </a:r>
            <a:endParaRPr/>
          </a:p>
          <a:p>
            <a:pPr indent="-311150" lvl="0" marL="457200" rtl="0" algn="l">
              <a:spcBef>
                <a:spcPts val="0"/>
              </a:spcBef>
              <a:spcAft>
                <a:spcPts val="0"/>
              </a:spcAft>
              <a:buSzPts val="1300"/>
              <a:buChar char="●"/>
            </a:pPr>
            <a:r>
              <a:rPr lang="id"/>
              <a:t>Jika kita harus tambahkan satu persatu attribute nya ke object Model, maka itu sangat merepotkan</a:t>
            </a:r>
            <a:endParaRPr/>
          </a:p>
          <a:p>
            <a:pPr indent="-311150" lvl="0" marL="457200" rtl="0" algn="l">
              <a:spcBef>
                <a:spcPts val="0"/>
              </a:spcBef>
              <a:spcAft>
                <a:spcPts val="0"/>
              </a:spcAft>
              <a:buSzPts val="1300"/>
              <a:buChar char="●"/>
            </a:pPr>
            <a:r>
              <a:rPr lang="id"/>
              <a:t>Laravel memiliki fitur untuk membuat Model secara otomatis dengan menggunakan method create(attributes) pada Query Builder</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Object</a:t>
            </a:r>
            <a:endParaRPr/>
          </a:p>
        </p:txBody>
      </p:sp>
      <p:pic>
        <p:nvPicPr>
          <p:cNvPr id="521" name="Google Shape;521;p88"/>
          <p:cNvPicPr preferRelativeResize="0"/>
          <p:nvPr/>
        </p:nvPicPr>
        <p:blipFill>
          <a:blip r:embed="rId3">
            <a:alphaModFix/>
          </a:blip>
          <a:stretch>
            <a:fillRect/>
          </a:stretch>
        </p:blipFill>
        <p:spPr>
          <a:xfrm>
            <a:off x="152400" y="2006250"/>
            <a:ext cx="682451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 MassAssignmentException</a:t>
            </a:r>
            <a:endParaRPr/>
          </a:p>
        </p:txBody>
      </p:sp>
      <p:sp>
        <p:nvSpPr>
          <p:cNvPr id="527" name="Google Shape;527;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attribute di Model tidak bisa di set secara masal menggunakan method create()</a:t>
            </a:r>
            <a:endParaRPr/>
          </a:p>
          <a:p>
            <a:pPr indent="-311150" lvl="0" marL="457200" rtl="0" algn="l">
              <a:spcBef>
                <a:spcPts val="0"/>
              </a:spcBef>
              <a:spcAft>
                <a:spcPts val="0"/>
              </a:spcAft>
              <a:buSzPts val="1300"/>
              <a:buChar char="●"/>
            </a:pPr>
            <a:r>
              <a:rPr lang="id"/>
              <a:t>Kenapa? Hal ini untuk menjaga agar tidak ada data salah yang akhirnya tidak sengaja mengubah data di database, misal jika ada Model User, lalu terdapat attribute is_admin, jika sampai ada request yang mengirim attribute is_admin: true, maka secara otomatis data di database akan diubah</a:t>
            </a:r>
            <a:endParaRPr/>
          </a:p>
          <a:p>
            <a:pPr indent="-311150" lvl="0" marL="457200" rtl="0" algn="l">
              <a:spcBef>
                <a:spcPts val="0"/>
              </a:spcBef>
              <a:spcAft>
                <a:spcPts val="0"/>
              </a:spcAft>
              <a:buSzPts val="1300"/>
              <a:buChar char="●"/>
            </a:pPr>
            <a:r>
              <a:rPr lang="id"/>
              <a:t>Oleh karena itu, kita harus beri tahu ke Laravel, attribute mana saja yang bisa diubah secara masal</a:t>
            </a:r>
            <a:endParaRPr/>
          </a:p>
          <a:p>
            <a:pPr indent="-311150" lvl="0" marL="457200" rtl="0" algn="l">
              <a:spcBef>
                <a:spcPts val="0"/>
              </a:spcBef>
              <a:spcAft>
                <a:spcPts val="0"/>
              </a:spcAft>
              <a:buSzPts val="1300"/>
              <a:buChar char="●"/>
            </a:pPr>
            <a:r>
              <a:rPr lang="id"/>
              <a:t>Kita bisa gunakan attribute $fillable di Model nya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Category Model</a:t>
            </a:r>
            <a:endParaRPr/>
          </a:p>
        </p:txBody>
      </p:sp>
      <p:pic>
        <p:nvPicPr>
          <p:cNvPr id="533" name="Google Shape;533;p90"/>
          <p:cNvPicPr preferRelativeResize="0"/>
          <p:nvPr/>
        </p:nvPicPr>
        <p:blipFill>
          <a:blip r:embed="rId3">
            <a:alphaModFix/>
          </a:blip>
          <a:stretch>
            <a:fillRect/>
          </a:stretch>
        </p:blipFill>
        <p:spPr>
          <a:xfrm>
            <a:off x="152400" y="2006250"/>
            <a:ext cx="6819553" cy="2984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Create Method</a:t>
            </a:r>
            <a:endParaRPr/>
          </a:p>
        </p:txBody>
      </p:sp>
      <p:sp>
        <p:nvSpPr>
          <p:cNvPr id="539" name="Google Shape;539;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Model memiliki shortcut method selain membuat object Model lalu memanggil method save()</a:t>
            </a:r>
            <a:endParaRPr/>
          </a:p>
          <a:p>
            <a:pPr indent="-311150" lvl="0" marL="457200" rtl="0" algn="l">
              <a:spcBef>
                <a:spcPts val="0"/>
              </a:spcBef>
              <a:spcAft>
                <a:spcPts val="0"/>
              </a:spcAft>
              <a:buSzPts val="1300"/>
              <a:buChar char="●"/>
            </a:pPr>
            <a:r>
              <a:rPr lang="id"/>
              <a:t>Kita bisa langsung menggunakan method create() yang sebenarnya memanggil method query()-&gt;create()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Cara Kerja ORM</a:t>
            </a:r>
            <a:endParaRPr/>
          </a:p>
        </p:txBody>
      </p:sp>
      <p:pic>
        <p:nvPicPr>
          <p:cNvPr id="129" name="Google Shape;129;p20"/>
          <p:cNvPicPr preferRelativeResize="0"/>
          <p:nvPr/>
        </p:nvPicPr>
        <p:blipFill>
          <a:blip r:embed="rId3">
            <a:alphaModFix/>
          </a:blip>
          <a:stretch>
            <a:fillRect/>
          </a:stretch>
        </p:blipFill>
        <p:spPr>
          <a:xfrm>
            <a:off x="152400" y="2006250"/>
            <a:ext cx="8839204" cy="223138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Create Method</a:t>
            </a:r>
            <a:endParaRPr/>
          </a:p>
        </p:txBody>
      </p:sp>
      <p:pic>
        <p:nvPicPr>
          <p:cNvPr id="545" name="Google Shape;545;p92"/>
          <p:cNvPicPr preferRelativeResize="0"/>
          <p:nvPr/>
        </p:nvPicPr>
        <p:blipFill>
          <a:blip r:embed="rId3">
            <a:alphaModFix/>
          </a:blip>
          <a:stretch>
            <a:fillRect/>
          </a:stretch>
        </p:blipFill>
        <p:spPr>
          <a:xfrm>
            <a:off x="152400" y="2006250"/>
            <a:ext cx="8416540"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Update Model</a:t>
            </a:r>
            <a:endParaRPr/>
          </a:p>
        </p:txBody>
      </p:sp>
      <p:sp>
        <p:nvSpPr>
          <p:cNvPr id="551" name="Google Shape;551;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kita mau mengupdate object Model, tapi secara sekaligus</a:t>
            </a:r>
            <a:endParaRPr/>
          </a:p>
          <a:p>
            <a:pPr indent="-311150" lvl="0" marL="457200" rtl="0" algn="l">
              <a:spcBef>
                <a:spcPts val="0"/>
              </a:spcBef>
              <a:spcAft>
                <a:spcPts val="0"/>
              </a:spcAft>
              <a:buSzPts val="1300"/>
              <a:buChar char="●"/>
            </a:pPr>
            <a:r>
              <a:rPr lang="id"/>
              <a:t>Kita bisa menggunakan method fill(attributes) pada Model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Update Model</a:t>
            </a:r>
            <a:endParaRPr/>
          </a:p>
        </p:txBody>
      </p:sp>
      <p:pic>
        <p:nvPicPr>
          <p:cNvPr id="557" name="Google Shape;557;p94"/>
          <p:cNvPicPr preferRelativeResize="0"/>
          <p:nvPr/>
        </p:nvPicPr>
        <p:blipFill>
          <a:blip r:embed="rId3">
            <a:alphaModFix/>
          </a:blip>
          <a:stretch>
            <a:fillRect/>
          </a:stretch>
        </p:blipFill>
        <p:spPr>
          <a:xfrm>
            <a:off x="152400" y="2006250"/>
            <a:ext cx="8839201" cy="283857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Soft Delete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Soft Delete</a:t>
            </a:r>
            <a:endParaRPr/>
          </a:p>
        </p:txBody>
      </p:sp>
      <p:sp>
        <p:nvSpPr>
          <p:cNvPr id="568" name="Google Shape;568;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melakukan operasi DELETE, data di table database akan di hapus secara permanen</a:t>
            </a:r>
            <a:endParaRPr/>
          </a:p>
          <a:p>
            <a:pPr indent="-311150" lvl="0" marL="457200" rtl="0" algn="l">
              <a:spcBef>
                <a:spcPts val="0"/>
              </a:spcBef>
              <a:spcAft>
                <a:spcPts val="0"/>
              </a:spcAft>
              <a:buSzPts val="1300"/>
              <a:buChar char="●"/>
            </a:pPr>
            <a:r>
              <a:rPr lang="id"/>
              <a:t>Terdapat konsep yang bernama SOFT DELETE, yaitu konsep dimana ketika kita menghapus data, maka kita sebenarnya hanya menandai di database bahwa row tersebut dihapus, sehingga sebenarnya datanya masih tetap ada di tabel</a:t>
            </a:r>
            <a:endParaRPr/>
          </a:p>
          <a:p>
            <a:pPr indent="-311150" lvl="0" marL="457200" rtl="0" algn="l">
              <a:spcBef>
                <a:spcPts val="0"/>
              </a:spcBef>
              <a:spcAft>
                <a:spcPts val="0"/>
              </a:spcAft>
              <a:buSzPts val="1300"/>
              <a:buChar char="●"/>
            </a:pPr>
            <a:r>
              <a:rPr lang="id"/>
              <a:t>Untuk menandainya, di Laravel biasanya menambahkan kolom tambahan deleted_at, dimana jika ada nilainya, berarti data dianggap dihapus</a:t>
            </a:r>
            <a:endParaRPr/>
          </a:p>
          <a:p>
            <a:pPr indent="-311150" lvl="0" marL="457200" rtl="0" algn="l">
              <a:spcBef>
                <a:spcPts val="0"/>
              </a:spcBef>
              <a:spcAft>
                <a:spcPts val="0"/>
              </a:spcAft>
              <a:buSzPts val="1300"/>
              <a:buChar char="●"/>
            </a:pPr>
            <a:r>
              <a:rPr lang="id"/>
              <a:t>Artinya seluruh query ke database pun, harus diberi kondisi dimana deleted_at nilainya null, agar hasil query adalah data yang belum dihapus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Trait SoftDeletes</a:t>
            </a:r>
            <a:endParaRPr/>
          </a:p>
        </p:txBody>
      </p:sp>
      <p:sp>
        <p:nvSpPr>
          <p:cNvPr id="574" name="Google Shape;574;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implementasi Soft Delete di Model, kita bisa menggunakan trait SoftDeletes</a:t>
            </a:r>
            <a:endParaRPr/>
          </a:p>
          <a:p>
            <a:pPr indent="-311150" lvl="0" marL="457200" rtl="0" algn="l">
              <a:spcBef>
                <a:spcPts val="0"/>
              </a:spcBef>
              <a:spcAft>
                <a:spcPts val="0"/>
              </a:spcAft>
              <a:buSzPts val="1300"/>
              <a:buChar char="●"/>
            </a:pPr>
            <a:r>
              <a:rPr lang="id"/>
              <a:t>Dan saat membuat tabel, kita harus menambahkan kolom deleted_at dengan tipe data timestamp, atau bisa menggunakan method softDeletes() di Migrations, yang secara otomatis akan dibuatkan kolom yang dibutuhkan</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Menambah Migration</a:t>
            </a:r>
            <a:endParaRPr/>
          </a:p>
        </p:txBody>
      </p:sp>
      <p:pic>
        <p:nvPicPr>
          <p:cNvPr id="580" name="Google Shape;580;p98"/>
          <p:cNvPicPr preferRelativeResize="0"/>
          <p:nvPr/>
        </p:nvPicPr>
        <p:blipFill>
          <a:blip r:embed="rId3">
            <a:alphaModFix/>
          </a:blip>
          <a:stretch>
            <a:fillRect/>
          </a:stretch>
        </p:blipFill>
        <p:spPr>
          <a:xfrm>
            <a:off x="152400" y="2006250"/>
            <a:ext cx="8839200" cy="146344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Add SoftDelete Migration</a:t>
            </a:r>
            <a:endParaRPr/>
          </a:p>
        </p:txBody>
      </p:sp>
      <p:pic>
        <p:nvPicPr>
          <p:cNvPr id="586" name="Google Shape;586;p99"/>
          <p:cNvPicPr preferRelativeResize="0"/>
          <p:nvPr/>
        </p:nvPicPr>
        <p:blipFill>
          <a:blip r:embed="rId3">
            <a:alphaModFix/>
          </a:blip>
          <a:stretch>
            <a:fillRect/>
          </a:stretch>
        </p:blipFill>
        <p:spPr>
          <a:xfrm>
            <a:off x="152400" y="2006250"/>
            <a:ext cx="7801170" cy="298485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Model</a:t>
            </a:r>
            <a:endParaRPr/>
          </a:p>
        </p:txBody>
      </p:sp>
      <p:pic>
        <p:nvPicPr>
          <p:cNvPr id="592" name="Google Shape;592;p100"/>
          <p:cNvPicPr preferRelativeResize="0"/>
          <p:nvPr/>
        </p:nvPicPr>
        <p:blipFill>
          <a:blip r:embed="rId3">
            <a:alphaModFix/>
          </a:blip>
          <a:stretch>
            <a:fillRect/>
          </a:stretch>
        </p:blipFill>
        <p:spPr>
          <a:xfrm>
            <a:off x="152400" y="2006250"/>
            <a:ext cx="7671904"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Delete</a:t>
            </a:r>
            <a:endParaRPr/>
          </a:p>
        </p:txBody>
      </p:sp>
      <p:sp>
        <p:nvSpPr>
          <p:cNvPr id="598" name="Google Shape;598;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soft delete, kita bisa gunakan method delete() seperti biasa</a:t>
            </a:r>
            <a:endParaRPr/>
          </a:p>
          <a:p>
            <a:pPr indent="-311150" lvl="0" marL="457200" rtl="0" algn="l">
              <a:spcBef>
                <a:spcPts val="0"/>
              </a:spcBef>
              <a:spcAft>
                <a:spcPts val="0"/>
              </a:spcAft>
              <a:buSzPts val="1300"/>
              <a:buChar char="●"/>
            </a:pPr>
            <a:r>
              <a:rPr lang="id"/>
              <a:t>Untuk memaksa menghapus dari tabel secara permanent, kita bisa gunakan method forceDelete()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Menambah Laravel Eloquent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secara otomatis Laravel Eloquent sudah ada di dalamnya, sehingga kita tidak perlu menambah package atau library baru via composer</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Voucher Seeder</a:t>
            </a:r>
            <a:endParaRPr/>
          </a:p>
        </p:txBody>
      </p:sp>
      <p:pic>
        <p:nvPicPr>
          <p:cNvPr id="604" name="Google Shape;604;p102"/>
          <p:cNvPicPr preferRelativeResize="0"/>
          <p:nvPr/>
        </p:nvPicPr>
        <p:blipFill>
          <a:blip r:embed="rId3">
            <a:alphaModFix/>
          </a:blip>
          <a:stretch>
            <a:fillRect/>
          </a:stretch>
        </p:blipFill>
        <p:spPr>
          <a:xfrm>
            <a:off x="152400" y="2006250"/>
            <a:ext cx="8839199" cy="280903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Soft Delete Voucher</a:t>
            </a:r>
            <a:endParaRPr/>
          </a:p>
        </p:txBody>
      </p:sp>
      <p:pic>
        <p:nvPicPr>
          <p:cNvPr id="610" name="Google Shape;610;p103"/>
          <p:cNvPicPr preferRelativeResize="0"/>
          <p:nvPr/>
        </p:nvPicPr>
        <p:blipFill>
          <a:blip r:embed="rId3">
            <a:alphaModFix/>
          </a:blip>
          <a:stretch>
            <a:fillRect/>
          </a:stretch>
        </p:blipFill>
        <p:spPr>
          <a:xfrm>
            <a:off x="152400" y="2006250"/>
            <a:ext cx="8839200" cy="281353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Soft Delete</a:t>
            </a:r>
            <a:endParaRPr/>
          </a:p>
        </p:txBody>
      </p:sp>
      <p:sp>
        <p:nvSpPr>
          <p:cNvPr id="616" name="Google Shape;616;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melakukan query dari Model yang memiliki fitur soft delete, maka akan selalu otomatis ditambah kondisi deleted_at is null</a:t>
            </a:r>
            <a:endParaRPr/>
          </a:p>
          <a:p>
            <a:pPr indent="-311150" lvl="0" marL="457200" rtl="0" algn="l">
              <a:spcBef>
                <a:spcPts val="0"/>
              </a:spcBef>
              <a:spcAft>
                <a:spcPts val="0"/>
              </a:spcAft>
              <a:buSzPts val="1300"/>
              <a:buChar char="●"/>
            </a:pPr>
            <a:r>
              <a:rPr lang="id"/>
              <a:t>Namun jika kita benar-benar ingin mengambil seluruh data termasuk yang sudah di soft delete, kita bisa gunakan withTrashed() saat membuat query</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Query Soft Delete</a:t>
            </a:r>
            <a:endParaRPr/>
          </a:p>
        </p:txBody>
      </p:sp>
      <p:pic>
        <p:nvPicPr>
          <p:cNvPr id="622" name="Google Shape;622;p105"/>
          <p:cNvPicPr preferRelativeResize="0"/>
          <p:nvPr/>
        </p:nvPicPr>
        <p:blipFill>
          <a:blip r:embed="rId3">
            <a:alphaModFix/>
          </a:blip>
          <a:stretch>
            <a:fillRect/>
          </a:stretch>
        </p:blipFill>
        <p:spPr>
          <a:xfrm>
            <a:off x="152400" y="2006250"/>
            <a:ext cx="8839200" cy="29485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Scope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Scope</a:t>
            </a:r>
            <a:endParaRPr/>
          </a:p>
        </p:txBody>
      </p:sp>
      <p:sp>
        <p:nvSpPr>
          <p:cNvPr id="633" name="Google Shape;633;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menambahkan trait SoftDeletes, secara otomatis Model akan memiliki Query Scope</a:t>
            </a:r>
            <a:endParaRPr/>
          </a:p>
          <a:p>
            <a:pPr indent="-311150" lvl="0" marL="457200" rtl="0" algn="l">
              <a:spcBef>
                <a:spcPts val="0"/>
              </a:spcBef>
              <a:spcAft>
                <a:spcPts val="0"/>
              </a:spcAft>
              <a:buSzPts val="1300"/>
              <a:buChar char="●"/>
            </a:pPr>
            <a:r>
              <a:rPr lang="id"/>
              <a:t>Query Scope adalah mekanisme cara menambahkan kondisi query secara otomatis sehingga tidak perlu manual lagi setiap kita melakukan query ke database untuk Model tersebut</a:t>
            </a:r>
            <a:endParaRPr/>
          </a:p>
          <a:p>
            <a:pPr indent="-311150" lvl="0" marL="457200" rtl="0" algn="l">
              <a:spcBef>
                <a:spcPts val="0"/>
              </a:spcBef>
              <a:spcAft>
                <a:spcPts val="0"/>
              </a:spcAft>
              <a:buSzPts val="1300"/>
              <a:buChar char="●"/>
            </a:pPr>
            <a:r>
              <a:rPr lang="id"/>
              <a:t>Jika kita mau, kita juga bisa menambahkan fitur Query Scope pada Model yang kita buat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Jenis Query Scope</a:t>
            </a:r>
            <a:endParaRPr/>
          </a:p>
        </p:txBody>
      </p:sp>
      <p:sp>
        <p:nvSpPr>
          <p:cNvPr id="639" name="Google Shape;639;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Terdapat dua jenis Query Scope, yaitu</a:t>
            </a:r>
            <a:endParaRPr/>
          </a:p>
          <a:p>
            <a:pPr indent="-311150" lvl="0" marL="457200" rtl="0" algn="l">
              <a:spcBef>
                <a:spcPts val="0"/>
              </a:spcBef>
              <a:spcAft>
                <a:spcPts val="0"/>
              </a:spcAft>
              <a:buSzPts val="1300"/>
              <a:buChar char="●"/>
            </a:pPr>
            <a:r>
              <a:rPr lang="id"/>
              <a:t>Global Scope, dan</a:t>
            </a:r>
            <a:endParaRPr/>
          </a:p>
          <a:p>
            <a:pPr indent="-311150" lvl="0" marL="457200" rtl="0" algn="l">
              <a:spcBef>
                <a:spcPts val="0"/>
              </a:spcBef>
              <a:spcAft>
                <a:spcPts val="0"/>
              </a:spcAft>
              <a:buSzPts val="1300"/>
              <a:buChar char="●"/>
            </a:pPr>
            <a:r>
              <a:rPr lang="id"/>
              <a:t>Local Scope</a:t>
            </a:r>
            <a:endParaRPr/>
          </a:p>
          <a:p>
            <a:pPr indent="-311150" lvl="0" marL="457200" rtl="0" algn="l">
              <a:spcBef>
                <a:spcPts val="0"/>
              </a:spcBef>
              <a:spcAft>
                <a:spcPts val="0"/>
              </a:spcAft>
              <a:buSzPts val="1300"/>
              <a:buChar char="●"/>
            </a:pPr>
            <a:r>
              <a:rPr lang="id"/>
              <a:t>Detailnya akan kita bahas di materi masing-masing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Query Global Scope</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Query </a:t>
            </a:r>
            <a:r>
              <a:rPr lang="id"/>
              <a:t>Global Scope</a:t>
            </a:r>
            <a:endParaRPr/>
          </a:p>
        </p:txBody>
      </p:sp>
      <p:sp>
        <p:nvSpPr>
          <p:cNvPr id="650" name="Google Shape;650;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Query Global Scope merupakan kondisi query yang bisa kita tambahkan secara default ke Model</a:t>
            </a:r>
            <a:endParaRPr/>
          </a:p>
          <a:p>
            <a:pPr indent="-311150" lvl="0" marL="457200" rtl="0" algn="l">
              <a:spcBef>
                <a:spcPts val="0"/>
              </a:spcBef>
              <a:spcAft>
                <a:spcPts val="0"/>
              </a:spcAft>
              <a:buSzPts val="1300"/>
              <a:buChar char="●"/>
            </a:pPr>
            <a:r>
              <a:rPr lang="id"/>
              <a:t>Dengan menambahkan Global Scope, secara otomatis ketika kita melakukan query apapun, query tambahkan di Global Scope akan ditambahkan ke Query Builder secara otomatis</a:t>
            </a:r>
            <a:endParaRPr/>
          </a:p>
          <a:p>
            <a:pPr indent="-311150" lvl="0" marL="457200" rtl="0" algn="l">
              <a:spcBef>
                <a:spcPts val="0"/>
              </a:spcBef>
              <a:spcAft>
                <a:spcPts val="0"/>
              </a:spcAft>
              <a:buSzPts val="1300"/>
              <a:buChar char="●"/>
            </a:pPr>
            <a:r>
              <a:rPr lang="id"/>
              <a:t>Contoh pada SoftDeletes, trait tersebut secara otomatis menambahkan kondisi :</a:t>
            </a:r>
            <a:br>
              <a:rPr lang="id"/>
            </a:br>
            <a:r>
              <a:rPr lang="id"/>
              <a:t>where deleted_at is null</a:t>
            </a:r>
            <a:endParaRPr/>
          </a:p>
          <a:p>
            <a:pPr indent="-311150" lvl="0" marL="457200" rtl="0" algn="l">
              <a:spcBef>
                <a:spcPts val="0"/>
              </a:spcBef>
              <a:spcAft>
                <a:spcPts val="0"/>
              </a:spcAft>
              <a:buSzPts val="1300"/>
              <a:buChar char="●"/>
            </a:pPr>
            <a:r>
              <a:rPr lang="id"/>
              <a:t>Walaupun kita tidak pernah melakukannya secara manual</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Fitur Active dan Non Active</a:t>
            </a:r>
            <a:endParaRPr/>
          </a:p>
        </p:txBody>
      </p:sp>
      <p:sp>
        <p:nvSpPr>
          <p:cNvPr id="656" name="Google Shape;656;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Contoh kita akan menambahkan fitur Active dan Non Active pada Category dengan cara menambahkan kolom is_active : boolean</a:t>
            </a:r>
            <a:endParaRPr/>
          </a:p>
          <a:p>
            <a:pPr indent="-311150" lvl="0" marL="457200" rtl="0" algn="l">
              <a:spcBef>
                <a:spcPts val="0"/>
              </a:spcBef>
              <a:spcAft>
                <a:spcPts val="0"/>
              </a:spcAft>
              <a:buSzPts val="1300"/>
              <a:buChar char="●"/>
            </a:pPr>
            <a:r>
              <a:rPr lang="id"/>
              <a:t>Selanjutnya kita akan menambahkan Global Scope agar setiap kita melakukan query, kita selalu mengambil data Category yang Active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